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38" autoAdjust="0"/>
    <p:restoredTop sz="94638" autoAdjust="0"/>
  </p:normalViewPr>
  <p:slideViewPr>
    <p:cSldViewPr>
      <p:cViewPr varScale="1">
        <p:scale>
          <a:sx n="91" d="100"/>
          <a:sy n="91" d="100"/>
        </p:scale>
        <p:origin x="-152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709C2-C0A6-4F95-A7D7-7E62A1467580}" type="datetimeFigureOut">
              <a:rPr lang="en-US" smtClean="0"/>
              <a:pPr/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13F6C-50FA-4319-A0E3-4A7854DA76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.guardian.co.uk/sys-images/Arts/Arts_/Pictures/2007/07/10/smiley460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HAVING A GOOD TIME WITH YOUR FAMILY: being happy together, what do you do to help your family?, answering phone calls, let us try to </a:t>
            </a:r>
            <a:r>
              <a:rPr lang="en-US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be </a:t>
            </a:r>
            <a:r>
              <a:rPr lang="en-US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polite</a:t>
            </a:r>
            <a:endParaRPr lang="en-US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>
          <a:xfrm>
            <a:off x="1792288" y="5943600"/>
            <a:ext cx="5486400" cy="381000"/>
          </a:xfrm>
        </p:spPr>
        <p:txBody>
          <a:bodyPr/>
          <a:lstStyle/>
          <a:p>
            <a:r>
              <a:rPr lang="en-US" dirty="0" smtClean="0"/>
              <a:t>review</a:t>
            </a:r>
            <a:r>
              <a:rPr lang="ru-RU" dirty="0" smtClean="0"/>
              <a:t> (</a:t>
            </a:r>
            <a:r>
              <a:rPr lang="en-US" dirty="0" smtClean="0"/>
              <a:t>training for progress check 5</a:t>
            </a:r>
            <a:r>
              <a:rPr lang="ru-RU" dirty="0" smtClean="0"/>
              <a:t>)</a:t>
            </a:r>
            <a:endParaRPr lang="en-US" dirty="0"/>
          </a:p>
        </p:txBody>
      </p:sp>
      <p:pic>
        <p:nvPicPr>
          <p:cNvPr id="1026" name="Picture 2" descr="C:\Users\PC\Desktop\fami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57201"/>
            <a:ext cx="5867400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Find a red flower, please!</a:t>
            </a:r>
            <a:endParaRPr lang="en-US" dirty="0"/>
          </a:p>
        </p:txBody>
      </p:sp>
      <p:pic>
        <p:nvPicPr>
          <p:cNvPr id="9218" name="Picture 2" descr="C:\Users\PC\Desktop\sheesham-home-furniture-settin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399" y="1119981"/>
            <a:ext cx="7086601" cy="5006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are right! Fine!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116532"/>
            <a:ext cx="7162800" cy="500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 Make up some sentences!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1) makes, in the morning, Jonson, his bed.</a:t>
            </a:r>
          </a:p>
          <a:p>
            <a:r>
              <a:rPr lang="en-US" dirty="0" smtClean="0"/>
              <a:t>2) you, Did, yesterday?, play puzzles.</a:t>
            </a:r>
          </a:p>
          <a:p>
            <a:r>
              <a:rPr lang="en-US" dirty="0" smtClean="0"/>
              <a:t>3) tomorrow, </a:t>
            </a:r>
            <a:r>
              <a:rPr lang="en-US" dirty="0" err="1" smtClean="0"/>
              <a:t>Mag</a:t>
            </a:r>
            <a:r>
              <a:rPr lang="en-US" dirty="0" smtClean="0"/>
              <a:t>, go shopping, won’t.</a:t>
            </a:r>
          </a:p>
          <a:p>
            <a:r>
              <a:rPr lang="en-US" dirty="0" smtClean="0"/>
              <a:t>4) to the cinema, will, I, next Monday, go.</a:t>
            </a:r>
          </a:p>
          <a:p>
            <a:r>
              <a:rPr lang="en-US" dirty="0" smtClean="0"/>
              <a:t>5) your room, Did, every day?, clean, you.</a:t>
            </a:r>
          </a:p>
          <a:p>
            <a:r>
              <a:rPr lang="en-US" dirty="0" smtClean="0"/>
              <a:t>6) usually, do, Do, you, in the evening?, your homework.</a:t>
            </a:r>
          </a:p>
          <a:p>
            <a:r>
              <a:rPr lang="en-US" dirty="0" smtClean="0"/>
              <a:t>7) went, to the country, last Summer, Mag.</a:t>
            </a:r>
          </a:p>
          <a:p>
            <a:r>
              <a:rPr lang="en-US" dirty="0" smtClean="0"/>
              <a:t>8) always, Jason, phone calls, answer.</a:t>
            </a:r>
          </a:p>
          <a:p>
            <a:r>
              <a:rPr lang="en-US" dirty="0" smtClean="0"/>
              <a:t>9) before, Wash, </a:t>
            </a:r>
            <a:r>
              <a:rPr lang="en-US" dirty="0" smtClean="0"/>
              <a:t>you </a:t>
            </a:r>
            <a:r>
              <a:rPr lang="en-US" dirty="0" smtClean="0"/>
              <a:t>eat!, your hands.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            Let’s check!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1) Jason makes his bed in the morning.</a:t>
            </a:r>
          </a:p>
          <a:p>
            <a:r>
              <a:rPr lang="en-US" dirty="0" smtClean="0"/>
              <a:t>2) Did you play puzzles yesterday?</a:t>
            </a:r>
          </a:p>
          <a:p>
            <a:r>
              <a:rPr lang="en-US" dirty="0" smtClean="0"/>
              <a:t>3) </a:t>
            </a:r>
            <a:r>
              <a:rPr lang="en-US" dirty="0" err="1" smtClean="0"/>
              <a:t>Mag</a:t>
            </a:r>
            <a:r>
              <a:rPr lang="en-US" dirty="0" smtClean="0"/>
              <a:t> won’t go shopping tomorrow.</a:t>
            </a:r>
          </a:p>
          <a:p>
            <a:r>
              <a:rPr lang="en-US" dirty="0" smtClean="0"/>
              <a:t>4) I will go to the cinema next Monday.</a:t>
            </a:r>
          </a:p>
          <a:p>
            <a:r>
              <a:rPr lang="en-US" dirty="0" smtClean="0"/>
              <a:t>5) Did you clean your room every day?</a:t>
            </a:r>
          </a:p>
          <a:p>
            <a:r>
              <a:rPr lang="en-US" dirty="0" smtClean="0"/>
              <a:t>6) Do you usually do your homework in the evening?</a:t>
            </a:r>
          </a:p>
          <a:p>
            <a:r>
              <a:rPr lang="en-US" dirty="0" smtClean="0"/>
              <a:t>7) </a:t>
            </a:r>
            <a:r>
              <a:rPr lang="en-US" dirty="0" err="1" smtClean="0"/>
              <a:t>Mag</a:t>
            </a:r>
            <a:r>
              <a:rPr lang="en-US" dirty="0" smtClean="0"/>
              <a:t> went to the country last Summer.</a:t>
            </a:r>
          </a:p>
          <a:p>
            <a:r>
              <a:rPr lang="en-US" dirty="0" smtClean="0"/>
              <a:t>8) Jason always answers phone calls.</a:t>
            </a:r>
          </a:p>
          <a:p>
            <a:r>
              <a:rPr lang="en-US" dirty="0" smtClean="0"/>
              <a:t>9) Wash your hands before you eat!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Fill in the gaps in the poem!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US" dirty="0" smtClean="0"/>
              <a:t>Ex. 21 p. 44 (W/b)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1" y="25146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Always be </a:t>
            </a:r>
            <a:r>
              <a:rPr lang="en-US" sz="3600" b="1" u="sng" dirty="0" smtClean="0">
                <a:solidFill>
                  <a:srgbClr val="FF0000"/>
                </a:solidFill>
              </a:rPr>
              <a:t>polite</a:t>
            </a:r>
            <a:r>
              <a:rPr lang="en-US" sz="3600" dirty="0" smtClean="0"/>
              <a:t> and sweet</a:t>
            </a:r>
          </a:p>
          <a:p>
            <a:r>
              <a:rPr lang="en-US" sz="3600" dirty="0" smtClean="0"/>
              <a:t>At your home, in the street.</a:t>
            </a:r>
          </a:p>
          <a:p>
            <a:r>
              <a:rPr lang="en-US" sz="3600" dirty="0" smtClean="0"/>
              <a:t>Remember </a:t>
            </a:r>
            <a:r>
              <a:rPr lang="en-US" sz="3600" b="1" u="sng" dirty="0" smtClean="0">
                <a:solidFill>
                  <a:srgbClr val="FF0000"/>
                </a:solidFill>
              </a:rPr>
              <a:t>please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, </a:t>
            </a:r>
            <a:r>
              <a:rPr lang="en-US" sz="3600" dirty="0" smtClean="0"/>
              <a:t>goodbye and </a:t>
            </a:r>
            <a:r>
              <a:rPr lang="en-US" sz="3600" b="1" u="sng" dirty="0" smtClean="0">
                <a:solidFill>
                  <a:srgbClr val="FF0000"/>
                </a:solidFill>
              </a:rPr>
              <a:t>thanks</a:t>
            </a:r>
            <a:endParaRPr lang="en-US" sz="3600" b="1" u="sng" dirty="0" smtClean="0">
              <a:solidFill>
                <a:srgbClr val="FF0000"/>
              </a:solidFill>
            </a:endParaRPr>
          </a:p>
          <a:p>
            <a:r>
              <a:rPr lang="en-US" sz="3600" dirty="0" smtClean="0"/>
              <a:t>And you will have a lot of friends.</a:t>
            </a:r>
            <a:endParaRPr 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7 Complete the sentences with the following words! (ex.51 p.81 – S/B)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7030A0"/>
                </a:solidFill>
              </a:rPr>
              <a:t>MY,    HIS,    HER,   OUR,    THEIR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667000"/>
            <a:ext cx="73083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Last Saturday </a:t>
            </a:r>
            <a:r>
              <a:rPr lang="en-US" sz="2400" dirty="0" smtClean="0">
                <a:solidFill>
                  <a:srgbClr val="FF0000"/>
                </a:solidFill>
              </a:rPr>
              <a:t>???</a:t>
            </a:r>
            <a:r>
              <a:rPr lang="en-US" sz="2400" dirty="0" smtClean="0"/>
              <a:t> sister Betsy and I had </a:t>
            </a:r>
            <a:r>
              <a:rPr lang="en-US" sz="2400" dirty="0" smtClean="0">
                <a:solidFill>
                  <a:srgbClr val="FF0000"/>
                </a:solidFill>
              </a:rPr>
              <a:t>???</a:t>
            </a:r>
            <a:r>
              <a:rPr lang="en-US" sz="2400" dirty="0" smtClean="0"/>
              <a:t> birthday party. </a:t>
            </a:r>
          </a:p>
          <a:p>
            <a:r>
              <a:rPr lang="en-US" sz="2400" dirty="0" smtClean="0"/>
              <a:t>We got a lot of presents.</a:t>
            </a:r>
          </a:p>
          <a:p>
            <a:r>
              <a:rPr lang="en-US" sz="2400" dirty="0" smtClean="0"/>
              <a:t>Mum made a birthday cake.</a:t>
            </a:r>
            <a:r>
              <a:rPr lang="en-US" sz="2400" dirty="0" smtClean="0">
                <a:solidFill>
                  <a:srgbClr val="FF0000"/>
                </a:solidFill>
              </a:rPr>
              <a:t> ??? </a:t>
            </a:r>
            <a:r>
              <a:rPr lang="en-US" sz="2400" dirty="0" smtClean="0"/>
              <a:t>cake was very tasty.</a:t>
            </a:r>
          </a:p>
          <a:p>
            <a:r>
              <a:rPr lang="en-US" sz="2400" dirty="0" smtClean="0"/>
              <a:t>Dad gave us flowers. </a:t>
            </a:r>
            <a:r>
              <a:rPr lang="en-US" sz="2400" dirty="0" smtClean="0">
                <a:solidFill>
                  <a:srgbClr val="FF0000"/>
                </a:solidFill>
              </a:rPr>
              <a:t>???</a:t>
            </a:r>
            <a:r>
              <a:rPr lang="en-US" sz="2400" dirty="0" smtClean="0"/>
              <a:t> flowers were beautiful.</a:t>
            </a:r>
          </a:p>
          <a:p>
            <a:r>
              <a:rPr lang="en-US" sz="2400" dirty="0" smtClean="0"/>
              <a:t>Grandma and grandpa sang “A Birthday Song”.  </a:t>
            </a:r>
            <a:r>
              <a:rPr lang="en-US" sz="2400" dirty="0" smtClean="0">
                <a:solidFill>
                  <a:srgbClr val="FF0000"/>
                </a:solidFill>
              </a:rPr>
              <a:t>???</a:t>
            </a:r>
            <a:r>
              <a:rPr lang="en-US" sz="2400" dirty="0" smtClean="0"/>
              <a:t> song was merry.</a:t>
            </a:r>
          </a:p>
          <a:p>
            <a:r>
              <a:rPr lang="en-US" sz="2400" dirty="0" smtClean="0"/>
              <a:t>We gad a good time!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You are right!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Last Saturday </a:t>
            </a:r>
            <a:r>
              <a:rPr lang="en-US" dirty="0" smtClean="0">
                <a:solidFill>
                  <a:srgbClr val="FF0000"/>
                </a:solidFill>
              </a:rPr>
              <a:t>my</a:t>
            </a:r>
            <a:r>
              <a:rPr lang="en-US" dirty="0" smtClean="0"/>
              <a:t> sister Betsy and I had </a:t>
            </a:r>
            <a:r>
              <a:rPr lang="en-US" dirty="0" smtClean="0">
                <a:solidFill>
                  <a:srgbClr val="FF0000"/>
                </a:solidFill>
              </a:rPr>
              <a:t>our</a:t>
            </a:r>
            <a:r>
              <a:rPr lang="en-US" dirty="0" smtClean="0"/>
              <a:t> birthday party. </a:t>
            </a:r>
          </a:p>
          <a:p>
            <a:r>
              <a:rPr lang="en-US" dirty="0" smtClean="0"/>
              <a:t>We got a lot of presents.</a:t>
            </a:r>
          </a:p>
          <a:p>
            <a:r>
              <a:rPr lang="en-US" dirty="0" smtClean="0"/>
              <a:t>Mum made a birthday cake.</a:t>
            </a:r>
            <a:r>
              <a:rPr lang="en-US" dirty="0" smtClean="0">
                <a:solidFill>
                  <a:srgbClr val="FF0000"/>
                </a:solidFill>
              </a:rPr>
              <a:t> Her </a:t>
            </a:r>
            <a:r>
              <a:rPr lang="en-US" dirty="0" smtClean="0"/>
              <a:t>cake was very tasty.</a:t>
            </a:r>
          </a:p>
          <a:p>
            <a:r>
              <a:rPr lang="en-US" dirty="0" smtClean="0"/>
              <a:t>Dad gave us flowers. </a:t>
            </a:r>
            <a:r>
              <a:rPr lang="en-US" dirty="0" smtClean="0">
                <a:solidFill>
                  <a:srgbClr val="FF0000"/>
                </a:solidFill>
              </a:rPr>
              <a:t>His</a:t>
            </a:r>
            <a:r>
              <a:rPr lang="en-US" dirty="0" smtClean="0"/>
              <a:t> flowers were beautiful.</a:t>
            </a:r>
          </a:p>
          <a:p>
            <a:r>
              <a:rPr lang="en-US" dirty="0" smtClean="0"/>
              <a:t>Grandma and grandpa sang “A Birthday Song”.  </a:t>
            </a:r>
            <a:r>
              <a:rPr lang="en-US" dirty="0" smtClean="0">
                <a:solidFill>
                  <a:srgbClr val="FF0000"/>
                </a:solidFill>
              </a:rPr>
              <a:t>Their</a:t>
            </a:r>
            <a:r>
              <a:rPr lang="en-US" dirty="0" smtClean="0"/>
              <a:t> song was merry.</a:t>
            </a:r>
          </a:p>
          <a:p>
            <a:r>
              <a:rPr lang="en-US" dirty="0" smtClean="0"/>
              <a:t>We gad a good time!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000" y="838200"/>
            <a:ext cx="6781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WELL DONE! 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THANKS FOR YOUR WORK!</a:t>
            </a:r>
            <a:endParaRPr lang="en-US" sz="3600" dirty="0">
              <a:solidFill>
                <a:srgbClr val="FF0000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1266" name="Picture 2" descr="Картинка 4 из 8389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667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914400"/>
            <a:ext cx="7620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Цель: подготовка к проверочной работе, повторение пройденного материала:</a:t>
            </a:r>
          </a:p>
          <a:p>
            <a:r>
              <a:rPr lang="ru-RU" dirty="0" smtClean="0"/>
              <a:t>1) 2 формы глагола (перевод с русского)</a:t>
            </a:r>
          </a:p>
          <a:p>
            <a:r>
              <a:rPr lang="ru-RU" dirty="0" smtClean="0"/>
              <a:t>2)фразы по теме «Домашние обязанности» (подобрать надписи к картинкам)</a:t>
            </a:r>
          </a:p>
          <a:p>
            <a:r>
              <a:rPr lang="ru-RU" dirty="0" smtClean="0"/>
              <a:t>3) время (назвать время)</a:t>
            </a:r>
          </a:p>
          <a:p>
            <a:r>
              <a:rPr lang="ru-RU" dirty="0" smtClean="0"/>
              <a:t>4) предлоги (найти цветок на картинке)</a:t>
            </a:r>
          </a:p>
          <a:p>
            <a:r>
              <a:rPr lang="ru-RU" dirty="0" smtClean="0"/>
              <a:t>5) структура предложения (составить предложения с известной лексикой)</a:t>
            </a:r>
          </a:p>
          <a:p>
            <a:r>
              <a:rPr lang="ru-RU" dirty="0" smtClean="0"/>
              <a:t>6) лексика по теме «Быть вежливым» (решить кроссворд, заполнить пропуски в стихотворении)</a:t>
            </a:r>
          </a:p>
          <a:p>
            <a:r>
              <a:rPr lang="ru-RU" dirty="0" smtClean="0"/>
              <a:t>7) притяжательные местоимения (заполнить пропуски в тексте)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1 Present Simple – Past Simple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 </a:t>
            </a:r>
            <a:r>
              <a:rPr lang="ru-RU" dirty="0" smtClean="0">
                <a:solidFill>
                  <a:srgbClr val="FF0000"/>
                </a:solidFill>
              </a:rPr>
              <a:t>нести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2 </a:t>
            </a:r>
            <a:r>
              <a:rPr lang="ru-RU" dirty="0" smtClean="0">
                <a:solidFill>
                  <a:srgbClr val="00B050"/>
                </a:solidFill>
              </a:rPr>
              <a:t>покупать 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начинать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2 </a:t>
            </a:r>
            <a:r>
              <a:rPr lang="ru-RU" dirty="0" smtClean="0">
                <a:solidFill>
                  <a:srgbClr val="00B050"/>
                </a:solidFill>
              </a:rPr>
              <a:t>класть (накрывать)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делать (</a:t>
            </a:r>
            <a:r>
              <a:rPr lang="en-US" dirty="0" smtClean="0">
                <a:solidFill>
                  <a:srgbClr val="FF0000"/>
                </a:solidFill>
              </a:rPr>
              <a:t>homework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2 </a:t>
            </a:r>
            <a:r>
              <a:rPr lang="ru-RU" dirty="0" smtClean="0">
                <a:solidFill>
                  <a:srgbClr val="00B050"/>
                </a:solidFill>
              </a:rPr>
              <a:t>делать, изготовлять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идти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2 слышать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 брать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2 говорить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9" name="Content Placeholder 8" hidden="1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-  bring</a:t>
            </a:r>
            <a:r>
              <a:rPr lang="ru-RU" dirty="0" smtClean="0"/>
              <a:t> - </a:t>
            </a:r>
            <a:r>
              <a:rPr lang="en-US" dirty="0" smtClean="0"/>
              <a:t>brought</a:t>
            </a:r>
            <a:endParaRPr lang="en-US" dirty="0"/>
          </a:p>
        </p:txBody>
      </p:sp>
      <p:sp>
        <p:nvSpPr>
          <p:cNvPr id="14" name="TextBox 13" hidden="1"/>
          <p:cNvSpPr txBox="1"/>
          <p:nvPr/>
        </p:nvSpPr>
        <p:spPr>
          <a:xfrm>
            <a:off x="4724400" y="2057400"/>
            <a:ext cx="3352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 </a:t>
            </a:r>
            <a:r>
              <a:rPr lang="en-US" sz="2600" dirty="0" smtClean="0"/>
              <a:t>buy - bought</a:t>
            </a:r>
            <a:endParaRPr lang="en-US" sz="2600" dirty="0"/>
          </a:p>
        </p:txBody>
      </p:sp>
      <p:sp>
        <p:nvSpPr>
          <p:cNvPr id="15" name="TextBox 14" hidden="1"/>
          <p:cNvSpPr txBox="1"/>
          <p:nvPr/>
        </p:nvSpPr>
        <p:spPr>
          <a:xfrm>
            <a:off x="4800600" y="2514600"/>
            <a:ext cx="24940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</a:t>
            </a:r>
            <a:r>
              <a:rPr lang="en-US" sz="2600" dirty="0"/>
              <a:t>b</a:t>
            </a:r>
            <a:r>
              <a:rPr lang="en-US" sz="2600" dirty="0" smtClean="0"/>
              <a:t>egin - began</a:t>
            </a:r>
            <a:endParaRPr lang="en-US" sz="2600" dirty="0"/>
          </a:p>
        </p:txBody>
      </p:sp>
      <p:sp>
        <p:nvSpPr>
          <p:cNvPr id="16" name="TextBox 15" hidden="1"/>
          <p:cNvSpPr txBox="1"/>
          <p:nvPr/>
        </p:nvSpPr>
        <p:spPr>
          <a:xfrm>
            <a:off x="4800600" y="2895600"/>
            <a:ext cx="191621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lay - laid</a:t>
            </a:r>
            <a:endParaRPr lang="en-US" sz="2600" dirty="0"/>
          </a:p>
        </p:txBody>
      </p:sp>
      <p:sp>
        <p:nvSpPr>
          <p:cNvPr id="17" name="TextBox 16" hidden="1"/>
          <p:cNvSpPr txBox="1"/>
          <p:nvPr/>
        </p:nvSpPr>
        <p:spPr>
          <a:xfrm>
            <a:off x="4800600" y="3276600"/>
            <a:ext cx="19603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do – did </a:t>
            </a:r>
            <a:endParaRPr lang="en-US" sz="2600" dirty="0"/>
          </a:p>
        </p:txBody>
      </p:sp>
      <p:sp>
        <p:nvSpPr>
          <p:cNvPr id="18" name="TextBox 17" hidden="1"/>
          <p:cNvSpPr txBox="1"/>
          <p:nvPr/>
        </p:nvSpPr>
        <p:spPr>
          <a:xfrm>
            <a:off x="4800600" y="3733800"/>
            <a:ext cx="31242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make - made</a:t>
            </a:r>
            <a:endParaRPr lang="en-US" sz="2600" dirty="0"/>
          </a:p>
        </p:txBody>
      </p:sp>
      <p:sp>
        <p:nvSpPr>
          <p:cNvPr id="19" name="TextBox 18" hidden="1"/>
          <p:cNvSpPr txBox="1"/>
          <p:nvPr/>
        </p:nvSpPr>
        <p:spPr>
          <a:xfrm>
            <a:off x="4800600" y="4191000"/>
            <a:ext cx="182188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go - went</a:t>
            </a:r>
            <a:endParaRPr lang="en-US" sz="2600" dirty="0"/>
          </a:p>
        </p:txBody>
      </p:sp>
      <p:sp>
        <p:nvSpPr>
          <p:cNvPr id="20" name="TextBox 19" hidden="1"/>
          <p:cNvSpPr txBox="1"/>
          <p:nvPr/>
        </p:nvSpPr>
        <p:spPr>
          <a:xfrm>
            <a:off x="4800600" y="4572001"/>
            <a:ext cx="248921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hear - heard</a:t>
            </a:r>
            <a:endParaRPr lang="en-US" sz="2600" dirty="0"/>
          </a:p>
        </p:txBody>
      </p:sp>
      <p:sp>
        <p:nvSpPr>
          <p:cNvPr id="21" name="TextBox 20" hidden="1"/>
          <p:cNvSpPr txBox="1"/>
          <p:nvPr/>
        </p:nvSpPr>
        <p:spPr>
          <a:xfrm>
            <a:off x="4800600" y="5029200"/>
            <a:ext cx="21303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</a:t>
            </a:r>
            <a:r>
              <a:rPr lang="en-US" sz="2600" dirty="0" smtClean="0"/>
              <a:t>take - took</a:t>
            </a:r>
            <a:endParaRPr lang="en-US" sz="2600" dirty="0"/>
          </a:p>
        </p:txBody>
      </p:sp>
      <p:sp>
        <p:nvSpPr>
          <p:cNvPr id="22" name="TextBox 21" hidden="1"/>
          <p:cNvSpPr txBox="1"/>
          <p:nvPr/>
        </p:nvSpPr>
        <p:spPr>
          <a:xfrm>
            <a:off x="4800600" y="5486400"/>
            <a:ext cx="21257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- say - said</a:t>
            </a:r>
            <a:endParaRPr lang="en-US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smtClean="0">
                <a:solidFill>
                  <a:srgbClr val="0070C0"/>
                </a:solidFill>
              </a:rPr>
              <a:t>Please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uess!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PC\Desktop\phon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0014" y="1600200"/>
            <a:ext cx="3372971" cy="3276600"/>
          </a:xfrm>
          <a:prstGeom prst="rect">
            <a:avLst/>
          </a:prstGeom>
          <a:noFill/>
        </p:spPr>
      </p:pic>
      <p:pic>
        <p:nvPicPr>
          <p:cNvPr id="3075" name="Picture 3" descr="C:\Users\PC\Desktop\coo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048000"/>
            <a:ext cx="2743200" cy="2971800"/>
          </a:xfrm>
          <a:prstGeom prst="rect">
            <a:avLst/>
          </a:prstGeom>
          <a:noFill/>
        </p:spPr>
      </p:pic>
      <p:sp>
        <p:nvSpPr>
          <p:cNvPr id="7" name="TextBox 6" hidden="1"/>
          <p:cNvSpPr txBox="1"/>
          <p:nvPr/>
        </p:nvSpPr>
        <p:spPr>
          <a:xfrm>
            <a:off x="990600" y="5715000"/>
            <a:ext cx="3345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</a:t>
            </a:r>
            <a:r>
              <a:rPr lang="en-US" sz="2800" b="1" dirty="0" smtClean="0">
                <a:solidFill>
                  <a:srgbClr val="FF0000"/>
                </a:solidFill>
              </a:rPr>
              <a:t>nswer phone calls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 hidden="1"/>
          <p:cNvSpPr txBox="1"/>
          <p:nvPr/>
        </p:nvSpPr>
        <p:spPr>
          <a:xfrm>
            <a:off x="5715000" y="1905000"/>
            <a:ext cx="2371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c</a:t>
            </a:r>
            <a:r>
              <a:rPr lang="en-US" sz="2800" b="1" dirty="0" smtClean="0">
                <a:solidFill>
                  <a:srgbClr val="00B050"/>
                </a:solidFill>
              </a:rPr>
              <a:t>ook breakfast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guess!</a:t>
            </a:r>
            <a:endParaRPr lang="en-US" dirty="0"/>
          </a:p>
        </p:txBody>
      </p:sp>
      <p:pic>
        <p:nvPicPr>
          <p:cNvPr id="4098" name="Picture 2" descr="C:\Users\PC\Desktop\do h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05000"/>
            <a:ext cx="2895600" cy="2656681"/>
          </a:xfrm>
          <a:prstGeom prst="rect">
            <a:avLst/>
          </a:prstGeom>
          <a:noFill/>
        </p:spPr>
      </p:pic>
      <p:sp>
        <p:nvSpPr>
          <p:cNvPr id="6" name="TextBox 5" hidden="1"/>
          <p:cNvSpPr txBox="1"/>
          <p:nvPr/>
        </p:nvSpPr>
        <p:spPr>
          <a:xfrm>
            <a:off x="1066800" y="4953000"/>
            <a:ext cx="3103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d</a:t>
            </a:r>
            <a:r>
              <a:rPr lang="en-US" sz="2800" b="1" dirty="0" smtClean="0">
                <a:solidFill>
                  <a:srgbClr val="FF0000"/>
                </a:solidFill>
              </a:rPr>
              <a:t>o homework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4099" name="Picture 3" descr="C:\Users\PC\Desktop\layb 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895599"/>
            <a:ext cx="4038600" cy="2971801"/>
          </a:xfrm>
          <a:prstGeom prst="rect">
            <a:avLst/>
          </a:prstGeom>
          <a:noFill/>
        </p:spPr>
      </p:pic>
      <p:sp>
        <p:nvSpPr>
          <p:cNvPr id="8" name="TextBox 7" hidden="1"/>
          <p:cNvSpPr txBox="1"/>
          <p:nvPr/>
        </p:nvSpPr>
        <p:spPr>
          <a:xfrm>
            <a:off x="5638800" y="1905000"/>
            <a:ext cx="22971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l</a:t>
            </a:r>
            <a:r>
              <a:rPr lang="en-US" sz="3200" b="1" dirty="0" smtClean="0">
                <a:solidFill>
                  <a:srgbClr val="00B050"/>
                </a:solidFill>
              </a:rPr>
              <a:t>ay the table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guess!</a:t>
            </a:r>
            <a:endParaRPr lang="en-US" dirty="0"/>
          </a:p>
        </p:txBody>
      </p:sp>
      <p:pic>
        <p:nvPicPr>
          <p:cNvPr id="5122" name="Picture 2" descr="C:\Users\PC\Desktop\make b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1"/>
            <a:ext cx="4038600" cy="3352800"/>
          </a:xfrm>
          <a:prstGeom prst="rect">
            <a:avLst/>
          </a:prstGeom>
          <a:noFill/>
        </p:spPr>
      </p:pic>
      <p:sp>
        <p:nvSpPr>
          <p:cNvPr id="6" name="TextBox 5" hidden="1"/>
          <p:cNvSpPr txBox="1"/>
          <p:nvPr/>
        </p:nvSpPr>
        <p:spPr>
          <a:xfrm>
            <a:off x="838200" y="5105400"/>
            <a:ext cx="3448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make one’s bed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C:\Users\PC\Desktop\play p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38400"/>
            <a:ext cx="4038600" cy="3352799"/>
          </a:xfrm>
          <a:prstGeom prst="rect">
            <a:avLst/>
          </a:prstGeom>
          <a:noFill/>
        </p:spPr>
      </p:pic>
      <p:sp>
        <p:nvSpPr>
          <p:cNvPr id="8" name="TextBox 7" hidden="1"/>
          <p:cNvSpPr txBox="1"/>
          <p:nvPr/>
        </p:nvSpPr>
        <p:spPr>
          <a:xfrm>
            <a:off x="5334000" y="1371600"/>
            <a:ext cx="2757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p</a:t>
            </a:r>
            <a:r>
              <a:rPr lang="en-US" sz="3200" b="1" dirty="0" smtClean="0">
                <a:solidFill>
                  <a:srgbClr val="00B050"/>
                </a:solidFill>
              </a:rPr>
              <a:t>lay puzzles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guess!</a:t>
            </a:r>
            <a:endParaRPr lang="en-US" dirty="0"/>
          </a:p>
        </p:txBody>
      </p:sp>
      <p:pic>
        <p:nvPicPr>
          <p:cNvPr id="6146" name="Picture 2" descr="C:\Users\PC\Desktop\bik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1"/>
            <a:ext cx="4038600" cy="2819399"/>
          </a:xfrm>
          <a:prstGeom prst="rect">
            <a:avLst/>
          </a:prstGeom>
          <a:noFill/>
        </p:spPr>
      </p:pic>
      <p:sp>
        <p:nvSpPr>
          <p:cNvPr id="6" name="TextBox 5" hidden="1"/>
          <p:cNvSpPr txBox="1"/>
          <p:nvPr/>
        </p:nvSpPr>
        <p:spPr>
          <a:xfrm>
            <a:off x="609600" y="4953000"/>
            <a:ext cx="3527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r</a:t>
            </a:r>
            <a:r>
              <a:rPr lang="en-US" sz="3200" b="1" dirty="0" smtClean="0">
                <a:solidFill>
                  <a:srgbClr val="FF0000"/>
                </a:solidFill>
              </a:rPr>
              <a:t>epair one’s bike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6147" name="Picture 3" descr="C:\Users\PC\Desktop\phot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60354" y="2209800"/>
            <a:ext cx="3374046" cy="3916363"/>
          </a:xfrm>
          <a:prstGeom prst="rect">
            <a:avLst/>
          </a:prstGeom>
          <a:noFill/>
        </p:spPr>
      </p:pic>
      <p:sp>
        <p:nvSpPr>
          <p:cNvPr id="8" name="TextBox 7" hidden="1"/>
          <p:cNvSpPr txBox="1"/>
          <p:nvPr/>
        </p:nvSpPr>
        <p:spPr>
          <a:xfrm>
            <a:off x="5638800" y="1524000"/>
            <a:ext cx="26387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t</a:t>
            </a:r>
            <a:r>
              <a:rPr lang="en-US" sz="3200" b="1" dirty="0" smtClean="0">
                <a:solidFill>
                  <a:srgbClr val="00B050"/>
                </a:solidFill>
              </a:rPr>
              <a:t>ake photos of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Please guess!</a:t>
            </a:r>
            <a:endParaRPr lang="en-US" dirty="0"/>
          </a:p>
        </p:txBody>
      </p:sp>
      <p:pic>
        <p:nvPicPr>
          <p:cNvPr id="7170" name="Picture 2" descr="C:\Users\PC\Desktop\pet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38600" cy="2971800"/>
          </a:xfrm>
          <a:prstGeom prst="rect">
            <a:avLst/>
          </a:prstGeom>
          <a:noFill/>
        </p:spPr>
      </p:pic>
      <p:sp>
        <p:nvSpPr>
          <p:cNvPr id="6" name="TextBox 5" hidden="1"/>
          <p:cNvSpPr txBox="1"/>
          <p:nvPr/>
        </p:nvSpPr>
        <p:spPr>
          <a:xfrm>
            <a:off x="457200" y="4876800"/>
            <a:ext cx="419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</a:rPr>
              <a:t>ake one’s pets for a walk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Users\PC\Desktop\do 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438400"/>
            <a:ext cx="4038600" cy="3505200"/>
          </a:xfrm>
          <a:prstGeom prst="rect">
            <a:avLst/>
          </a:prstGeom>
          <a:noFill/>
        </p:spPr>
      </p:pic>
      <p:sp>
        <p:nvSpPr>
          <p:cNvPr id="8" name="TextBox 7" hidden="1"/>
          <p:cNvSpPr txBox="1"/>
          <p:nvPr/>
        </p:nvSpPr>
        <p:spPr>
          <a:xfrm>
            <a:off x="4876800" y="1600200"/>
            <a:ext cx="4076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d</a:t>
            </a:r>
            <a:r>
              <a:rPr lang="en-US" sz="3200" b="1" dirty="0" smtClean="0">
                <a:solidFill>
                  <a:srgbClr val="00B050"/>
                </a:solidFill>
              </a:rPr>
              <a:t>o the washing up</a:t>
            </a:r>
            <a:endParaRPr 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What time is it?</a:t>
            </a:r>
            <a:endParaRPr lang="en-US" dirty="0"/>
          </a:p>
        </p:txBody>
      </p:sp>
      <p:pic>
        <p:nvPicPr>
          <p:cNvPr id="8194" name="Picture 2" descr="C:\Users\PC\Desktop\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1"/>
            <a:ext cx="2133600" cy="12953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19400" y="1600200"/>
            <a:ext cx="1320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14.00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195" name="Picture 3" descr="C:\Users\PC\Desktop\hal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124200"/>
            <a:ext cx="1752600" cy="1524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90600" y="3200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20.30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196" name="Picture 4" descr="C:\Users\PC\Desktop\w 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343400"/>
            <a:ext cx="2209800" cy="2103437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95600" y="54864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17.45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8197" name="Picture 5" descr="C:\Users\PC\Desktop\p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648200" y="1447800"/>
            <a:ext cx="2286000" cy="14478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391400" y="19812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16.15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8198" name="Picture 6" descr="C:\Users\PC\Desktop\20to 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200400"/>
            <a:ext cx="1676400" cy="12763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5791200" y="3733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10.40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8199" name="Picture 7" descr="C:\Users\PC\Desktop\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05400" y="4572000"/>
            <a:ext cx="1600200" cy="16002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467600" y="5334000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18.00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693</Words>
  <Application>Microsoft Office PowerPoint</Application>
  <PresentationFormat>On-screen Show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HAVING A GOOD TIME WITH YOUR FAMILY: being happy together, what do you do to help your family?, answering phone calls, let us try to be polite</vt:lpstr>
      <vt:lpstr>Slide 2</vt:lpstr>
      <vt:lpstr>1 Present Simple – Past Simple</vt:lpstr>
      <vt:lpstr>2 Please  guess!</vt:lpstr>
      <vt:lpstr>Please guess!</vt:lpstr>
      <vt:lpstr>Please guess!</vt:lpstr>
      <vt:lpstr>Please guess!</vt:lpstr>
      <vt:lpstr>Please guess!</vt:lpstr>
      <vt:lpstr>3 What time is it?</vt:lpstr>
      <vt:lpstr>4 Find a red flower, please!</vt:lpstr>
      <vt:lpstr>You are right! Fine!</vt:lpstr>
      <vt:lpstr>5 Make up some sentences!</vt:lpstr>
      <vt:lpstr>                     Let’s check!</vt:lpstr>
      <vt:lpstr>6 Fill in the gaps in the poem!</vt:lpstr>
      <vt:lpstr>7 Complete the sentences with the following words! (ex.51 p.81 – S/B)</vt:lpstr>
      <vt:lpstr>7 You are right!</vt:lpstr>
      <vt:lpstr>Slide 17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HAVING A GOOD TIME WITH YOUR FAMILY</dc:title>
  <dc:creator>PC</dc:creator>
  <cp:lastModifiedBy>PC</cp:lastModifiedBy>
  <cp:revision>51</cp:revision>
  <dcterms:created xsi:type="dcterms:W3CDTF">2011-02-20T13:07:59Z</dcterms:created>
  <dcterms:modified xsi:type="dcterms:W3CDTF">2011-02-22T12:30:18Z</dcterms:modified>
</cp:coreProperties>
</file>