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71" r:id="rId8"/>
    <p:sldId id="262" r:id="rId9"/>
    <p:sldId id="261" r:id="rId10"/>
    <p:sldId id="276" r:id="rId11"/>
    <p:sldId id="265" r:id="rId12"/>
    <p:sldId id="263" r:id="rId13"/>
    <p:sldId id="274" r:id="rId14"/>
    <p:sldId id="264" r:id="rId15"/>
    <p:sldId id="266" r:id="rId16"/>
    <p:sldId id="273" r:id="rId17"/>
    <p:sldId id="267" r:id="rId18"/>
    <p:sldId id="268" r:id="rId19"/>
    <p:sldId id="269" r:id="rId20"/>
    <p:sldId id="275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B940B89-A689-4904-835C-D289323F4206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1296C6-B160-4876-8A8F-7230520BF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940B89-A689-4904-835C-D289323F4206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1296C6-B160-4876-8A8F-7230520BF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940B89-A689-4904-835C-D289323F4206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1296C6-B160-4876-8A8F-7230520BF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940B89-A689-4904-835C-D289323F4206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1296C6-B160-4876-8A8F-7230520BF4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940B89-A689-4904-835C-D289323F4206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1296C6-B160-4876-8A8F-7230520BF4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940B89-A689-4904-835C-D289323F4206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1296C6-B160-4876-8A8F-7230520BF4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940B89-A689-4904-835C-D289323F4206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1296C6-B160-4876-8A8F-7230520BF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940B89-A689-4904-835C-D289323F4206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1296C6-B160-4876-8A8F-7230520BF4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940B89-A689-4904-835C-D289323F4206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1296C6-B160-4876-8A8F-7230520BF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B940B89-A689-4904-835C-D289323F4206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1296C6-B160-4876-8A8F-7230520BF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B940B89-A689-4904-835C-D289323F4206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1296C6-B160-4876-8A8F-7230520BF4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B940B89-A689-4904-835C-D289323F4206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51296C6-B160-4876-8A8F-7230520BF4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Present Continuous </a:t>
            </a:r>
            <a:br>
              <a:rPr lang="en-US" dirty="0" smtClean="0"/>
            </a:br>
            <a:r>
              <a:rPr lang="en-US" dirty="0" smtClean="0"/>
              <a:t>(Progressive) Tense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Презентация 5 класс</a:t>
            </a:r>
          </a:p>
          <a:p>
            <a:r>
              <a:rPr lang="ru-RU" sz="2200" i="1" dirty="0" smtClean="0"/>
              <a:t>Выполнена учителем английского языка </a:t>
            </a:r>
            <a:r>
              <a:rPr lang="ru-RU" sz="2200" i="1" dirty="0" err="1" smtClean="0"/>
              <a:t>Левшаковой</a:t>
            </a:r>
            <a:r>
              <a:rPr lang="ru-RU" sz="2200" i="1" dirty="0" smtClean="0"/>
              <a:t> О.Н.</a:t>
            </a:r>
            <a:endParaRPr lang="en-US" sz="22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go –  </a:t>
            </a:r>
            <a:r>
              <a:rPr lang="en-US" sz="2800" b="1" i="1" dirty="0" smtClean="0">
                <a:solidFill>
                  <a:srgbClr val="0070C0"/>
                </a:solidFill>
              </a:rPr>
              <a:t>going</a:t>
            </a:r>
            <a:endParaRPr lang="en-US" sz="28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work – </a:t>
            </a:r>
            <a:r>
              <a:rPr lang="en-US" sz="2800" b="1" i="1" dirty="0" smtClean="0">
                <a:solidFill>
                  <a:srgbClr val="0070C0"/>
                </a:solidFill>
              </a:rPr>
              <a:t>working  </a:t>
            </a:r>
            <a:r>
              <a:rPr lang="en-US" sz="2800" b="1" i="1" dirty="0" smtClean="0">
                <a:solidFill>
                  <a:srgbClr val="FF0000"/>
                </a:solidFill>
              </a:rPr>
              <a:t>                                                                                          </a:t>
            </a:r>
            <a:endParaRPr lang="en-US" sz="28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watch - </a:t>
            </a:r>
            <a:r>
              <a:rPr lang="en-US" sz="2800" b="1" i="1" dirty="0" smtClean="0">
                <a:solidFill>
                  <a:srgbClr val="0070C0"/>
                </a:solidFill>
              </a:rPr>
              <a:t>watching</a:t>
            </a:r>
            <a:endParaRPr lang="en-US" sz="28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make – </a:t>
            </a:r>
            <a:r>
              <a:rPr lang="en-US" sz="2800" b="1" i="1" dirty="0" smtClean="0">
                <a:solidFill>
                  <a:srgbClr val="0070C0"/>
                </a:solidFill>
              </a:rPr>
              <a:t>making</a:t>
            </a:r>
            <a:endParaRPr lang="en-US" sz="28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shake – </a:t>
            </a:r>
            <a:r>
              <a:rPr lang="en-US" sz="2800" b="1" i="1" dirty="0" smtClean="0">
                <a:solidFill>
                  <a:srgbClr val="0070C0"/>
                </a:solidFill>
              </a:rPr>
              <a:t>shaking </a:t>
            </a:r>
            <a:r>
              <a:rPr lang="en-US" sz="2800" b="1" i="1" dirty="0" smtClean="0">
                <a:solidFill>
                  <a:srgbClr val="FF0000"/>
                </a:solidFill>
              </a:rPr>
              <a:t>                                                                   </a:t>
            </a:r>
            <a:endParaRPr lang="en-US" sz="28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smile – </a:t>
            </a:r>
            <a:r>
              <a:rPr lang="en-US" sz="2800" b="1" i="1" dirty="0" smtClean="0">
                <a:solidFill>
                  <a:srgbClr val="0070C0"/>
                </a:solidFill>
              </a:rPr>
              <a:t>smiling </a:t>
            </a:r>
            <a:r>
              <a:rPr lang="en-US" sz="2800" b="1" i="1" dirty="0" smtClean="0">
                <a:solidFill>
                  <a:srgbClr val="FF0000"/>
                </a:solidFill>
              </a:rPr>
              <a:t>                              </a:t>
            </a:r>
            <a:endParaRPr lang="en-US" sz="40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run – </a:t>
            </a:r>
            <a:r>
              <a:rPr lang="en-US" sz="2800" b="1" i="1" dirty="0" smtClean="0">
                <a:solidFill>
                  <a:srgbClr val="0070C0"/>
                </a:solidFill>
              </a:rPr>
              <a:t>running</a:t>
            </a:r>
            <a:endParaRPr lang="en-US" sz="28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travel- </a:t>
            </a:r>
            <a:r>
              <a:rPr lang="en-US" sz="2800" b="1" i="1" dirty="0" smtClean="0">
                <a:solidFill>
                  <a:srgbClr val="0070C0"/>
                </a:solidFill>
              </a:rPr>
              <a:t>travelling</a:t>
            </a:r>
            <a:endParaRPr lang="en-US" sz="28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knit –  </a:t>
            </a:r>
            <a:r>
              <a:rPr lang="en-US" sz="2800" b="1" i="1" dirty="0" smtClean="0">
                <a:solidFill>
                  <a:srgbClr val="0070C0"/>
                </a:solidFill>
              </a:rPr>
              <a:t>knitting</a:t>
            </a:r>
            <a:r>
              <a:rPr lang="en-US" sz="2800" b="1" i="1" dirty="0" smtClean="0">
                <a:solidFill>
                  <a:srgbClr val="FF0000"/>
                </a:solidFill>
              </a:rPr>
              <a:t>                                                                       </a:t>
            </a:r>
            <a:endParaRPr lang="en-US" sz="28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speak </a:t>
            </a:r>
            <a:r>
              <a:rPr lang="en-US" sz="2800" b="1" i="1" dirty="0" smtClean="0">
                <a:solidFill>
                  <a:srgbClr val="FF0000"/>
                </a:solidFill>
              </a:rPr>
              <a:t>- </a:t>
            </a:r>
            <a:r>
              <a:rPr lang="en-US" sz="2800" b="1" i="1" dirty="0" smtClean="0">
                <a:solidFill>
                  <a:srgbClr val="0070C0"/>
                </a:solidFill>
              </a:rPr>
              <a:t>speaking</a:t>
            </a:r>
          </a:p>
          <a:p>
            <a:pPr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play </a:t>
            </a:r>
            <a:r>
              <a:rPr lang="en-US" sz="2800" b="1" i="1" dirty="0" smtClean="0">
                <a:solidFill>
                  <a:srgbClr val="FF0000"/>
                </a:solidFill>
              </a:rPr>
              <a:t>- </a:t>
            </a:r>
            <a:r>
              <a:rPr lang="en-US" sz="2800" b="1" i="1" dirty="0" smtClean="0">
                <a:solidFill>
                  <a:srgbClr val="0070C0"/>
                </a:solidFill>
              </a:rPr>
              <a:t>playing</a:t>
            </a:r>
          </a:p>
          <a:p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check!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363538">
              <a:lnSpc>
                <a:spcPct val="90000"/>
              </a:lnSpc>
            </a:pPr>
            <a:endParaRPr lang="en-US" sz="2400" b="1" dirty="0" smtClean="0">
              <a:solidFill>
                <a:schemeClr val="accent2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marL="0" indent="363538">
              <a:lnSpc>
                <a:spcPct val="90000"/>
              </a:lnSpc>
            </a:pPr>
            <a:r>
              <a:rPr lang="en-US" sz="2400" b="1" dirty="0" smtClean="0">
                <a:solidFill>
                  <a:schemeClr val="accent2"/>
                </a:solidFill>
                <a:latin typeface="Lucida Sans Unicode" pitchFamily="34" charset="0"/>
                <a:cs typeface="Lucida Sans Unicode" pitchFamily="34" charset="0"/>
              </a:rPr>
              <a:t>He (to go) to school now. – </a:t>
            </a:r>
            <a:r>
              <a:rPr lang="en-US" sz="2400" b="1" i="1" dirty="0" smtClean="0">
                <a:solidFill>
                  <a:srgbClr val="0070C0"/>
                </a:solidFill>
                <a:latin typeface="Lucida Sans Unicode" pitchFamily="34" charset="0"/>
                <a:cs typeface="Lucida Sans Unicode" pitchFamily="34" charset="0"/>
              </a:rPr>
              <a:t>is going</a:t>
            </a:r>
          </a:p>
          <a:p>
            <a:pPr marL="0" indent="363538">
              <a:lnSpc>
                <a:spcPct val="90000"/>
              </a:lnSpc>
            </a:pPr>
            <a:r>
              <a:rPr lang="en-US" sz="2400" b="1" dirty="0" smtClean="0">
                <a:solidFill>
                  <a:schemeClr val="accent2"/>
                </a:solidFill>
                <a:latin typeface="Lucida Sans Unicode" pitchFamily="34" charset="0"/>
                <a:cs typeface="Lucida Sans Unicode" pitchFamily="34" charset="0"/>
              </a:rPr>
              <a:t>She(to help) her mother now. – </a:t>
            </a:r>
            <a:r>
              <a:rPr lang="en-US" sz="2400" b="1" i="1" dirty="0" smtClean="0">
                <a:solidFill>
                  <a:srgbClr val="0070C0"/>
                </a:solidFill>
                <a:latin typeface="Lucida Sans Unicode" pitchFamily="34" charset="0"/>
                <a:cs typeface="Lucida Sans Unicode" pitchFamily="34" charset="0"/>
              </a:rPr>
              <a:t>is helping</a:t>
            </a:r>
          </a:p>
          <a:p>
            <a:pPr marL="0" indent="363538">
              <a:lnSpc>
                <a:spcPct val="90000"/>
              </a:lnSpc>
            </a:pPr>
            <a:r>
              <a:rPr lang="en-US" sz="2400" b="1" dirty="0" smtClean="0">
                <a:solidFill>
                  <a:schemeClr val="accent2"/>
                </a:solidFill>
                <a:latin typeface="Lucida Sans Unicode" pitchFamily="34" charset="0"/>
                <a:cs typeface="Lucida Sans Unicode" pitchFamily="34" charset="0"/>
              </a:rPr>
              <a:t>They (to go) to the cinema now. - </a:t>
            </a:r>
            <a:r>
              <a:rPr lang="en-US" sz="2400" b="1" i="1" dirty="0" smtClean="0">
                <a:solidFill>
                  <a:srgbClr val="0070C0"/>
                </a:solidFill>
                <a:latin typeface="Lucida Sans Unicode" pitchFamily="34" charset="0"/>
                <a:cs typeface="Lucida Sans Unicode" pitchFamily="34" charset="0"/>
              </a:rPr>
              <a:t>are going</a:t>
            </a:r>
          </a:p>
          <a:p>
            <a:pPr marL="0" indent="363538">
              <a:lnSpc>
                <a:spcPct val="90000"/>
              </a:lnSpc>
            </a:pPr>
            <a:r>
              <a:rPr lang="en-US" sz="2400" b="1" dirty="0" smtClean="0">
                <a:solidFill>
                  <a:schemeClr val="accent2"/>
                </a:solidFill>
                <a:latin typeface="Lucida Sans Unicode" pitchFamily="34" charset="0"/>
                <a:cs typeface="Lucida Sans Unicode" pitchFamily="34" charset="0"/>
              </a:rPr>
              <a:t>It (to sleep) now. </a:t>
            </a:r>
            <a:r>
              <a:rPr lang="en-US" sz="2400" b="1" i="1" dirty="0" smtClean="0">
                <a:solidFill>
                  <a:srgbClr val="0070C0"/>
                </a:solidFill>
                <a:latin typeface="Lucida Sans Unicode" pitchFamily="34" charset="0"/>
                <a:cs typeface="Lucida Sans Unicode" pitchFamily="34" charset="0"/>
              </a:rPr>
              <a:t>– is sleeping</a:t>
            </a:r>
          </a:p>
          <a:p>
            <a:pPr marL="0" indent="363538">
              <a:lnSpc>
                <a:spcPct val="90000"/>
              </a:lnSpc>
            </a:pPr>
            <a:r>
              <a:rPr lang="en-US" sz="2400" b="1" dirty="0" smtClean="0">
                <a:solidFill>
                  <a:schemeClr val="accent2"/>
                </a:solidFill>
                <a:latin typeface="Lucida Sans Unicode" pitchFamily="34" charset="0"/>
                <a:cs typeface="Lucida Sans Unicode" pitchFamily="34" charset="0"/>
              </a:rPr>
              <a:t>They (to drink) coffee now. – </a:t>
            </a:r>
            <a:r>
              <a:rPr lang="en-US" sz="2400" b="1" i="1" dirty="0" smtClean="0">
                <a:solidFill>
                  <a:srgbClr val="0070C0"/>
                </a:solidFill>
                <a:latin typeface="Lucida Sans Unicode" pitchFamily="34" charset="0"/>
                <a:cs typeface="Lucida Sans Unicode" pitchFamily="34" charset="0"/>
              </a:rPr>
              <a:t>are drinking</a:t>
            </a:r>
          </a:p>
          <a:p>
            <a:pPr marL="0" indent="363538">
              <a:lnSpc>
                <a:spcPct val="90000"/>
              </a:lnSpc>
            </a:pPr>
            <a:r>
              <a:rPr lang="en-US" sz="2400" b="1" dirty="0" smtClean="0">
                <a:solidFill>
                  <a:schemeClr val="accent2"/>
                </a:solidFill>
                <a:latin typeface="Lucida Sans Unicode" pitchFamily="34" charset="0"/>
                <a:cs typeface="Lucida Sans Unicode" pitchFamily="34" charset="0"/>
              </a:rPr>
              <a:t>You (to playing ball) now? – </a:t>
            </a:r>
            <a:r>
              <a:rPr lang="en-US" sz="2400" b="1" i="1" dirty="0" smtClean="0">
                <a:solidFill>
                  <a:srgbClr val="0070C0"/>
                </a:solidFill>
                <a:latin typeface="Lucida Sans Unicode" pitchFamily="34" charset="0"/>
                <a:cs typeface="Lucida Sans Unicode" pitchFamily="34" charset="0"/>
              </a:rPr>
              <a:t>Are ….playing ….?</a:t>
            </a:r>
          </a:p>
          <a:p>
            <a:pPr marL="0" indent="363538">
              <a:lnSpc>
                <a:spcPct val="90000"/>
              </a:lnSpc>
            </a:pPr>
            <a:r>
              <a:rPr lang="en-US" sz="2400" b="1" dirty="0" smtClean="0">
                <a:solidFill>
                  <a:schemeClr val="accent2"/>
                </a:solidFill>
                <a:latin typeface="Lucida Sans Unicode" pitchFamily="34" charset="0"/>
                <a:cs typeface="Lucida Sans Unicode" pitchFamily="34" charset="0"/>
              </a:rPr>
              <a:t>I (not to sing) now. – </a:t>
            </a:r>
            <a:r>
              <a:rPr lang="en-US" sz="2400" b="1" i="1" dirty="0" smtClean="0">
                <a:solidFill>
                  <a:srgbClr val="0070C0"/>
                </a:solidFill>
                <a:latin typeface="Lucida Sans Unicode" pitchFamily="34" charset="0"/>
                <a:cs typeface="Lucida Sans Unicode" pitchFamily="34" charset="0"/>
              </a:rPr>
              <a:t>am not singing </a:t>
            </a:r>
          </a:p>
          <a:p>
            <a:pPr marL="0" indent="363538">
              <a:lnSpc>
                <a:spcPct val="90000"/>
              </a:lnSpc>
            </a:pPr>
            <a:r>
              <a:rPr lang="en-US" sz="2400" b="1" dirty="0" smtClean="0">
                <a:solidFill>
                  <a:schemeClr val="accent2"/>
                </a:solidFill>
                <a:latin typeface="Lucida Sans Unicode" pitchFamily="34" charset="0"/>
                <a:cs typeface="Lucida Sans Unicode" pitchFamily="34" charset="0"/>
              </a:rPr>
              <a:t>What you (to do) now? – </a:t>
            </a:r>
            <a:r>
              <a:rPr lang="en-US" sz="2400" b="1" i="1" dirty="0" smtClean="0">
                <a:solidFill>
                  <a:srgbClr val="0070C0"/>
                </a:solidFill>
                <a:latin typeface="Lucida Sans Unicode" pitchFamily="34" charset="0"/>
                <a:cs typeface="Lucida Sans Unicode" pitchFamily="34" charset="0"/>
              </a:rPr>
              <a:t>What are ….doing….?</a:t>
            </a:r>
          </a:p>
          <a:p>
            <a:pPr marL="0" indent="363538">
              <a:lnSpc>
                <a:spcPct val="90000"/>
              </a:lnSpc>
            </a:pPr>
            <a:r>
              <a:rPr lang="en-US" sz="2400" b="1" dirty="0" smtClean="0">
                <a:solidFill>
                  <a:schemeClr val="accent2"/>
                </a:solidFill>
                <a:latin typeface="Lucida Sans Unicode" pitchFamily="34" charset="0"/>
                <a:cs typeface="Lucida Sans Unicode" pitchFamily="34" charset="0"/>
              </a:rPr>
              <a:t>Where they (to live) now? – </a:t>
            </a:r>
            <a:r>
              <a:rPr lang="en-US" sz="2400" b="1" i="1" dirty="0" smtClean="0">
                <a:solidFill>
                  <a:srgbClr val="0070C0"/>
                </a:solidFill>
                <a:latin typeface="Lucida Sans Unicode" pitchFamily="34" charset="0"/>
                <a:cs typeface="Lucida Sans Unicode" pitchFamily="34" charset="0"/>
              </a:rPr>
              <a:t>Where are ….living…? </a:t>
            </a:r>
          </a:p>
          <a:p>
            <a:pPr marL="0" indent="363538">
              <a:lnSpc>
                <a:spcPct val="90000"/>
              </a:lnSpc>
            </a:pPr>
            <a:r>
              <a:rPr lang="en-US" sz="2400" b="1" dirty="0" smtClean="0">
                <a:solidFill>
                  <a:schemeClr val="accent2"/>
                </a:solidFill>
                <a:latin typeface="Lucida Sans Unicode" pitchFamily="34" charset="0"/>
                <a:cs typeface="Lucida Sans Unicode" pitchFamily="34" charset="0"/>
              </a:rPr>
              <a:t>She (not to  walk) in the park now. – </a:t>
            </a:r>
            <a:r>
              <a:rPr lang="en-US" sz="2400" b="1" i="1" dirty="0" smtClean="0">
                <a:solidFill>
                  <a:srgbClr val="0070C0"/>
                </a:solidFill>
                <a:latin typeface="Lucida Sans Unicode" pitchFamily="34" charset="0"/>
                <a:cs typeface="Lucida Sans Unicode" pitchFamily="34" charset="0"/>
              </a:rPr>
              <a:t>is not walking</a:t>
            </a:r>
            <a:endParaRPr lang="en-US" sz="2400" i="1" dirty="0">
              <a:solidFill>
                <a:srgbClr val="0070C0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the brackets: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24078" indent="-514350">
              <a:buAutoNum type="arabicPeriod"/>
            </a:pPr>
            <a:r>
              <a:rPr lang="en-US" dirty="0" smtClean="0"/>
              <a:t>Is, He, guitar, playing, at the moment.</a:t>
            </a:r>
          </a:p>
          <a:p>
            <a:pPr marL="624078" indent="-514350">
              <a:buAutoNum type="arabicPeriod"/>
            </a:pPr>
            <a:r>
              <a:rPr lang="en-US" dirty="0" smtClean="0"/>
              <a:t>They, now, playing, are, hide-and-seek.</a:t>
            </a:r>
          </a:p>
          <a:p>
            <a:pPr marL="624078" indent="-514350">
              <a:buAutoNum type="arabicPeriod"/>
            </a:pPr>
            <a:r>
              <a:rPr lang="en-US" dirty="0" smtClean="0"/>
              <a:t>We, are, watching TV, not.</a:t>
            </a:r>
          </a:p>
          <a:p>
            <a:pPr marL="624078" indent="-514350">
              <a:buAutoNum type="arabicPeriod"/>
            </a:pPr>
            <a:r>
              <a:rPr lang="en-US" dirty="0" smtClean="0"/>
              <a:t>Are, walking, in the park, you?</a:t>
            </a:r>
          </a:p>
          <a:p>
            <a:pPr marL="624078" indent="-514350">
              <a:buAutoNum type="arabicPeriod"/>
            </a:pPr>
            <a:r>
              <a:rPr lang="en-US" dirty="0" smtClean="0"/>
              <a:t>Crying, is the girl.</a:t>
            </a:r>
          </a:p>
          <a:p>
            <a:pPr marL="624078" indent="-514350">
              <a:buAutoNum type="arabicPeriod"/>
            </a:pPr>
            <a:r>
              <a:rPr lang="en-US" dirty="0" smtClean="0"/>
              <a:t>Are, drawing, the children, now, funny pictures.</a:t>
            </a:r>
          </a:p>
          <a:p>
            <a:pPr marL="624078" indent="-514350">
              <a:buAutoNum type="arabicPeriod"/>
            </a:pPr>
            <a:r>
              <a:rPr lang="en-US" dirty="0" smtClean="0"/>
              <a:t>The boys, hands, are, shaking.</a:t>
            </a:r>
          </a:p>
          <a:p>
            <a:pPr marL="624078" indent="-514350">
              <a:buAutoNum type="arabicPeriod"/>
            </a:pPr>
            <a:r>
              <a:rPr lang="en-US" dirty="0" smtClean="0"/>
              <a:t>Riding, he, is, his bike, at the moment?</a:t>
            </a:r>
          </a:p>
          <a:p>
            <a:pPr marL="624078" indent="-514350">
              <a:buAutoNum type="arabicPeriod"/>
            </a:pPr>
            <a:r>
              <a:rPr lang="en-US" dirty="0" smtClean="0"/>
              <a:t>Your mum, an interesting book, now, reading, is? – Yes, she is.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the sentences: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24078" indent="-514350"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He is playing guitar at the moment.</a:t>
            </a:r>
          </a:p>
          <a:p>
            <a:pPr marL="624078" indent="-514350"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They are playing hide-and-seek now.</a:t>
            </a:r>
          </a:p>
          <a:p>
            <a:pPr marL="624078" indent="-514350"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We are not watching TV.</a:t>
            </a:r>
          </a:p>
          <a:p>
            <a:pPr marL="624078" indent="-514350"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Are you walking in the park?</a:t>
            </a:r>
          </a:p>
          <a:p>
            <a:pPr marL="624078" indent="-514350"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The girl is crying.</a:t>
            </a:r>
          </a:p>
          <a:p>
            <a:pPr marL="624078" indent="-514350"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The children are drawing funny pictures now.</a:t>
            </a:r>
          </a:p>
          <a:p>
            <a:pPr marL="624078" indent="-514350"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The boys are shaking hands.</a:t>
            </a:r>
          </a:p>
          <a:p>
            <a:pPr marL="624078" indent="-514350"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Is he riding his bike at the moment?</a:t>
            </a:r>
          </a:p>
          <a:p>
            <a:pPr marL="624078" indent="-514350"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Is your mum reading an interesting book now? – Yes, she is.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check!</a:t>
            </a:r>
            <a:endParaRPr lang="en-US" dirty="0"/>
          </a:p>
        </p:txBody>
      </p:sp>
      <p:pic>
        <p:nvPicPr>
          <p:cNvPr id="1026" name="Picture 2" descr="http://www.kyivsta.gov.ua/news/2009/10/1021_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28600"/>
            <a:ext cx="1674109" cy="1279525"/>
          </a:xfrm>
          <a:prstGeom prst="rect">
            <a:avLst/>
          </a:prstGeom>
          <a:noFill/>
        </p:spPr>
      </p:pic>
      <p:pic>
        <p:nvPicPr>
          <p:cNvPr id="1028" name="Picture 4" descr="http://womenparadise.ru/uploads/posts/1324661624_deti-igrayut-v-pryat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28600"/>
            <a:ext cx="1371600" cy="1371600"/>
          </a:xfrm>
          <a:prstGeom prst="rect">
            <a:avLst/>
          </a:prstGeom>
          <a:noFill/>
        </p:spPr>
      </p:pic>
      <p:pic>
        <p:nvPicPr>
          <p:cNvPr id="1030" name="Picture 6" descr="http://www.idealforum.ru/attachment.php?attachmentid=3968&amp;d=12982904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5486400"/>
            <a:ext cx="1447800" cy="969069"/>
          </a:xfrm>
          <a:prstGeom prst="rect">
            <a:avLst/>
          </a:prstGeom>
          <a:noFill/>
        </p:spPr>
      </p:pic>
      <p:pic>
        <p:nvPicPr>
          <p:cNvPr id="1032" name="Picture 8" descr="http://eu.123rf.com/400wm/400/400/alexandkz/alexandkz0903/alexandkz090300026/4536765-ma-a-dziewczynka-p-acze-na-ulic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438400"/>
            <a:ext cx="1155700" cy="1169708"/>
          </a:xfrm>
          <a:prstGeom prst="rect">
            <a:avLst/>
          </a:prstGeom>
          <a:noFill/>
        </p:spPr>
      </p:pic>
      <p:pic>
        <p:nvPicPr>
          <p:cNvPr id="1034" name="Picture 10" descr="http://image.shutterstock.com/display_pic_with_logo/182/182,1101933043,1/stock-photo-a-black-and-white-hand-shake-of-two-young-teen-boys-on-white-background-in-black-and-white-493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4114800"/>
            <a:ext cx="1054023" cy="838200"/>
          </a:xfrm>
          <a:prstGeom prst="rect">
            <a:avLst/>
          </a:prstGeom>
          <a:noFill/>
        </p:spPr>
      </p:pic>
      <p:pic>
        <p:nvPicPr>
          <p:cNvPr id="1036" name="Picture 12" descr="http://img-fotki.yandex.ru/get/4510/limpex.20/0_5603e_39b5623f_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1400" y="5410200"/>
            <a:ext cx="1298661" cy="974725"/>
          </a:xfrm>
          <a:prstGeom prst="rect">
            <a:avLst/>
          </a:prstGeom>
          <a:noFill/>
        </p:spPr>
      </p:pic>
      <p:pic>
        <p:nvPicPr>
          <p:cNvPr id="1038" name="Picture 14" descr="http://www.vseodetyah.com/editorfiles/mama-syn-chitayut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5410200"/>
            <a:ext cx="1694062" cy="1127125"/>
          </a:xfrm>
          <a:prstGeom prst="rect">
            <a:avLst/>
          </a:prstGeom>
          <a:noFill/>
        </p:spPr>
      </p:pic>
      <p:pic>
        <p:nvPicPr>
          <p:cNvPr id="1040" name="Picture 16" descr="http://blogs.mall-er.com/photo/501776.png?orig=1&amp;size=70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" y="5705906"/>
            <a:ext cx="838200" cy="1152094"/>
          </a:xfrm>
          <a:prstGeom prst="rect">
            <a:avLst/>
          </a:prstGeom>
          <a:noFill/>
        </p:spPr>
      </p:pic>
      <p:pic>
        <p:nvPicPr>
          <p:cNvPr id="1042" name="Picture 18" descr="http://eu.123rf.com/400wm/400/400/stockbroker/stockbroker1012/stockbroker101200143/8483193-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43800" y="1828800"/>
            <a:ext cx="1108674" cy="1660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None/>
            </a:pPr>
            <a:r>
              <a:rPr lang="en-US" dirty="0" smtClean="0"/>
              <a:t>                       Is the boy dancing?</a:t>
            </a:r>
          </a:p>
          <a:p>
            <a:pPr marL="624078" indent="-514350">
              <a:buAutoNum type="arabicPeriod"/>
            </a:pPr>
            <a:endParaRPr lang="en-US" dirty="0" smtClean="0"/>
          </a:p>
          <a:p>
            <a:pPr marL="624078" indent="-514350">
              <a:buNone/>
            </a:pPr>
            <a:r>
              <a:rPr lang="en-US" dirty="0" smtClean="0"/>
              <a:t>                        Are they singing? </a:t>
            </a:r>
          </a:p>
          <a:p>
            <a:pPr marL="624078" indent="-514350">
              <a:buNone/>
            </a:pPr>
            <a:endParaRPr lang="en-US" dirty="0" smtClean="0"/>
          </a:p>
          <a:p>
            <a:pPr marL="624078" indent="-514350">
              <a:buNone/>
            </a:pPr>
            <a:r>
              <a:rPr lang="en-US" dirty="0" smtClean="0"/>
              <a:t>                    Are the pupils reading?</a:t>
            </a:r>
          </a:p>
          <a:p>
            <a:pPr marL="624078" indent="-514350">
              <a:buNone/>
            </a:pPr>
            <a:endParaRPr lang="en-US" dirty="0" smtClean="0"/>
          </a:p>
          <a:p>
            <a:pPr marL="624078" indent="-514350">
              <a:buNone/>
            </a:pPr>
            <a:r>
              <a:rPr lang="en-US" dirty="0" smtClean="0"/>
              <a:t>                  Is Ann listening to music?</a:t>
            </a:r>
          </a:p>
          <a:p>
            <a:pPr marL="624078" indent="-514350">
              <a:buNone/>
            </a:pPr>
            <a:endParaRPr lang="en-US" dirty="0" smtClean="0"/>
          </a:p>
          <a:p>
            <a:pPr marL="624078" indent="-514350">
              <a:buNone/>
            </a:pPr>
            <a:r>
              <a:rPr lang="en-US" dirty="0" smtClean="0"/>
              <a:t>Are the friends playing computer games?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  <a:latin typeface="Lucida Console" pitchFamily="49" charset="0"/>
              </a:rPr>
              <a:t/>
            </a:r>
            <a:br>
              <a:rPr lang="en-US" sz="4400" dirty="0" smtClean="0">
                <a:solidFill>
                  <a:schemeClr val="bg1">
                    <a:lumMod val="50000"/>
                  </a:schemeClr>
                </a:solidFill>
                <a:latin typeface="Lucida Console" pitchFamily="49" charset="0"/>
              </a:rPr>
            </a:br>
            <a:r>
              <a:rPr lang="ru-RU" sz="3600" dirty="0" err="1" smtClean="0">
                <a:solidFill>
                  <a:schemeClr val="bg1">
                    <a:lumMod val="50000"/>
                  </a:schemeClr>
                </a:solidFill>
                <a:latin typeface="Lucida Console" pitchFamily="49" charset="0"/>
              </a:rPr>
              <a:t>Read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Lucida Console" pitchFamily="49" charset="0"/>
              </a:rPr>
              <a:t>, </a:t>
            </a:r>
            <a:r>
              <a:rPr lang="ru-RU" sz="3600" dirty="0" err="1" smtClean="0">
                <a:solidFill>
                  <a:schemeClr val="bg1">
                    <a:lumMod val="50000"/>
                  </a:schemeClr>
                </a:solidFill>
                <a:latin typeface="Lucida Console" pitchFamily="49" charset="0"/>
              </a:rPr>
              <a:t>look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Lucida Console" pitchFamily="49" charset="0"/>
              </a:rPr>
              <a:t> </a:t>
            </a:r>
            <a:r>
              <a:rPr lang="ru-RU" sz="3600" dirty="0" err="1" smtClean="0">
                <a:solidFill>
                  <a:schemeClr val="bg1">
                    <a:lumMod val="50000"/>
                  </a:schemeClr>
                </a:solidFill>
                <a:latin typeface="Lucida Console" pitchFamily="49" charset="0"/>
              </a:rPr>
              <a:t>at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Lucida Console" pitchFamily="49" charset="0"/>
              </a:rPr>
              <a:t> </a:t>
            </a:r>
            <a:r>
              <a:rPr lang="ru-RU" sz="3600" dirty="0" err="1" smtClean="0">
                <a:solidFill>
                  <a:schemeClr val="bg1">
                    <a:lumMod val="50000"/>
                  </a:schemeClr>
                </a:solidFill>
                <a:latin typeface="Lucida Console" pitchFamily="49" charset="0"/>
              </a:rPr>
              <a:t>the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Lucida Console" pitchFamily="49" charset="0"/>
              </a:rPr>
              <a:t>se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Lucida Console" pitchFamily="49" charset="0"/>
              </a:rPr>
              <a:t> </a:t>
            </a:r>
            <a:r>
              <a:rPr lang="ru-RU" sz="3600" dirty="0" err="1" smtClean="0">
                <a:solidFill>
                  <a:schemeClr val="bg1">
                    <a:lumMod val="50000"/>
                  </a:schemeClr>
                </a:solidFill>
                <a:latin typeface="Lucida Console" pitchFamily="49" charset="0"/>
              </a:rPr>
              <a:t>pictures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Lucida Console" pitchFamily="49" charset="0"/>
              </a:rPr>
              <a:t> </a:t>
            </a:r>
            <a:r>
              <a:rPr lang="ru-RU" sz="3600" dirty="0" err="1" smtClean="0">
                <a:solidFill>
                  <a:schemeClr val="bg1">
                    <a:lumMod val="50000"/>
                  </a:schemeClr>
                </a:solidFill>
                <a:latin typeface="Lucida Console" pitchFamily="49" charset="0"/>
              </a:rPr>
              <a:t>and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Lucida Console" pitchFamily="49" charset="0"/>
              </a:rPr>
              <a:t> 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Lucida Console" pitchFamily="49" charset="0"/>
              </a:rPr>
              <a:t>give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Lucida Console" pitchFamily="49" charset="0"/>
              </a:rPr>
              <a:t> 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Lucida Console" pitchFamily="49" charset="0"/>
              </a:rPr>
              <a:t>a short </a:t>
            </a:r>
            <a:r>
              <a:rPr lang="ru-RU" sz="3600" dirty="0" err="1" smtClean="0">
                <a:solidFill>
                  <a:schemeClr val="bg1">
                    <a:lumMod val="50000"/>
                  </a:schemeClr>
                </a:solidFill>
                <a:latin typeface="Lucida Console" pitchFamily="49" charset="0"/>
              </a:rPr>
              <a:t>answer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Lucida Console" pitchFamily="49" charset="0"/>
              </a:rPr>
              <a:t>.</a:t>
            </a:r>
            <a:r>
              <a:rPr lang="ru-RU" sz="4400" dirty="0" smtClean="0">
                <a:solidFill>
                  <a:srgbClr val="800080"/>
                </a:solidFill>
                <a:latin typeface="Monotype Corsiva" pitchFamily="66" charset="0"/>
              </a:rPr>
              <a:t/>
            </a:r>
            <a:br>
              <a:rPr lang="ru-RU" sz="4400" dirty="0" smtClean="0">
                <a:solidFill>
                  <a:srgbClr val="800080"/>
                </a:solidFill>
                <a:latin typeface="Monotype Corsiva" pitchFamily="66" charset="0"/>
              </a:rPr>
            </a:br>
            <a:endParaRPr lang="en-US" dirty="0"/>
          </a:p>
        </p:txBody>
      </p:sp>
      <p:pic>
        <p:nvPicPr>
          <p:cNvPr id="9218" name="Picture 2" descr="http://us.123rf.com/400wm/400/400/stepanov/stepanov0706/stepanov070600315/1118494-a-little-boy-reads-a-big-book-with-sky-at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143000"/>
            <a:ext cx="1066800" cy="1066800"/>
          </a:xfrm>
          <a:prstGeom prst="rect">
            <a:avLst/>
          </a:prstGeom>
          <a:noFill/>
        </p:spPr>
      </p:pic>
      <p:pic>
        <p:nvPicPr>
          <p:cNvPr id="9220" name="Picture 4" descr="http://www.fotodeti.ru/images/foto_b/655_55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828800"/>
            <a:ext cx="914400" cy="1327867"/>
          </a:xfrm>
          <a:prstGeom prst="rect">
            <a:avLst/>
          </a:prstGeom>
          <a:noFill/>
        </p:spPr>
      </p:pic>
      <p:pic>
        <p:nvPicPr>
          <p:cNvPr id="9222" name="Picture 6" descr="http://www.pribaikal.ru/uploads/pics/sibtel-museum-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2895600"/>
            <a:ext cx="1400185" cy="1050925"/>
          </a:xfrm>
          <a:prstGeom prst="rect">
            <a:avLst/>
          </a:prstGeom>
          <a:noFill/>
        </p:spPr>
      </p:pic>
      <p:pic>
        <p:nvPicPr>
          <p:cNvPr id="9224" name="Picture 8" descr="http://eu.123rf.com/400wm/400/400/liens/liens0812/liens081200855/4042147-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733800"/>
            <a:ext cx="1003300" cy="1279016"/>
          </a:xfrm>
          <a:prstGeom prst="rect">
            <a:avLst/>
          </a:prstGeom>
          <a:noFill/>
        </p:spPr>
      </p:pic>
      <p:pic>
        <p:nvPicPr>
          <p:cNvPr id="9226" name="Picture 10" descr="http://prv2.lori-images.net/malchiki-igrayut-v-shahmaty-0001644494-previe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4800600"/>
            <a:ext cx="1424529" cy="1066800"/>
          </a:xfrm>
          <a:prstGeom prst="rect">
            <a:avLst/>
          </a:prstGeom>
          <a:noFill/>
        </p:spPr>
      </p:pic>
      <p:sp>
        <p:nvSpPr>
          <p:cNvPr id="9" name="Стрелка вправо 8"/>
          <p:cNvSpPr/>
          <p:nvPr/>
        </p:nvSpPr>
        <p:spPr>
          <a:xfrm>
            <a:off x="6553200" y="1676400"/>
            <a:ext cx="304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Стрелка вправо 9"/>
          <p:cNvSpPr/>
          <p:nvPr/>
        </p:nvSpPr>
        <p:spPr>
          <a:xfrm>
            <a:off x="6781800" y="3581400"/>
            <a:ext cx="2286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Стрелка вправо 10"/>
          <p:cNvSpPr/>
          <p:nvPr/>
        </p:nvSpPr>
        <p:spPr>
          <a:xfrm>
            <a:off x="7467600" y="5486400"/>
            <a:ext cx="762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Стрелка влево 11"/>
          <p:cNvSpPr/>
          <p:nvPr/>
        </p:nvSpPr>
        <p:spPr>
          <a:xfrm>
            <a:off x="2438400" y="2590800"/>
            <a:ext cx="4572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Стрелка влево 12"/>
          <p:cNvSpPr/>
          <p:nvPr/>
        </p:nvSpPr>
        <p:spPr>
          <a:xfrm>
            <a:off x="2133600" y="4419600"/>
            <a:ext cx="2286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1. </a:t>
            </a:r>
            <a:r>
              <a:rPr lang="en-US" dirty="0" smtClean="0">
                <a:solidFill>
                  <a:srgbClr val="0070C0"/>
                </a:solidFill>
              </a:rPr>
              <a:t>The children </a:t>
            </a:r>
            <a:r>
              <a:rPr lang="en-US" dirty="0" smtClean="0"/>
              <a:t>are reading </a:t>
            </a:r>
            <a:r>
              <a:rPr lang="en-US" dirty="0" smtClean="0">
                <a:solidFill>
                  <a:srgbClr val="FF0000"/>
                </a:solidFill>
              </a:rPr>
              <a:t>fairy tales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The children (</a:t>
            </a:r>
            <a:r>
              <a:rPr lang="en-US" i="1" dirty="0" smtClean="0"/>
              <a:t>not to read</a:t>
            </a:r>
            <a:r>
              <a:rPr lang="en-US" dirty="0" smtClean="0"/>
              <a:t>) fairy tales.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70C0"/>
                </a:solidFill>
              </a:rPr>
              <a:t>Who</a:t>
            </a:r>
            <a:r>
              <a:rPr lang="en-US" dirty="0" smtClean="0"/>
              <a:t>…..?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What</a:t>
            </a:r>
            <a:r>
              <a:rPr lang="en-US" dirty="0" smtClean="0"/>
              <a:t>…?</a:t>
            </a:r>
          </a:p>
          <a:p>
            <a:pPr>
              <a:buNone/>
            </a:pPr>
            <a:r>
              <a:rPr lang="en-US" dirty="0" smtClean="0"/>
              <a:t>2. We go </a:t>
            </a:r>
            <a:r>
              <a:rPr lang="en-US" dirty="0" smtClean="0">
                <a:solidFill>
                  <a:srgbClr val="0070C0"/>
                </a:solidFill>
              </a:rPr>
              <a:t>to the cinema </a:t>
            </a:r>
            <a:r>
              <a:rPr lang="en-US" dirty="0" smtClean="0">
                <a:solidFill>
                  <a:srgbClr val="FF0000"/>
                </a:solidFill>
              </a:rPr>
              <a:t>now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We (not to go) to the cinema.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70C0"/>
                </a:solidFill>
              </a:rPr>
              <a:t>Where</a:t>
            </a:r>
            <a:r>
              <a:rPr lang="en-US" dirty="0" smtClean="0"/>
              <a:t>……to?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When</a:t>
            </a:r>
            <a:r>
              <a:rPr lang="en-US" dirty="0" smtClean="0"/>
              <a:t>……….?</a:t>
            </a:r>
          </a:p>
          <a:p>
            <a:pPr>
              <a:buNone/>
            </a:pPr>
            <a:r>
              <a:rPr lang="en-US" dirty="0" smtClean="0"/>
              <a:t>3. She is </a:t>
            </a:r>
            <a:r>
              <a:rPr lang="en-US" dirty="0" smtClean="0">
                <a:solidFill>
                  <a:srgbClr val="FF0000"/>
                </a:solidFill>
              </a:rPr>
              <a:t>dancing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well</a:t>
            </a:r>
            <a:r>
              <a:rPr lang="en-US" dirty="0" smtClean="0"/>
              <a:t> now.</a:t>
            </a:r>
          </a:p>
          <a:p>
            <a:pPr>
              <a:buFontTx/>
              <a:buChar char="-"/>
            </a:pPr>
            <a:r>
              <a:rPr lang="en-US" dirty="0" smtClean="0"/>
              <a:t>She (not to dance) well now.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70C0"/>
                </a:solidFill>
              </a:rPr>
              <a:t>How</a:t>
            </a:r>
            <a:r>
              <a:rPr lang="en-US" dirty="0" smtClean="0"/>
              <a:t>…..?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What</a:t>
            </a:r>
            <a:r>
              <a:rPr lang="en-US" dirty="0" smtClean="0"/>
              <a:t> …?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Put questions and make negative sentences: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1. I (to read) now. I (to read) every day.</a:t>
            </a:r>
          </a:p>
          <a:p>
            <a:r>
              <a:rPr lang="en-US" sz="2000" dirty="0" smtClean="0"/>
              <a:t>2. He (to sleep) now. He (to sleep) every day.</a:t>
            </a:r>
          </a:p>
          <a:p>
            <a:r>
              <a:rPr lang="en-US" sz="2000" dirty="0" smtClean="0"/>
              <a:t>3. We (to drink) tea now. We (to drink) tea every morning.</a:t>
            </a:r>
          </a:p>
          <a:p>
            <a:r>
              <a:rPr lang="en-US" sz="2000" dirty="0" smtClean="0"/>
              <a:t>4. I (not to sleep) now. I (not to sleep) in the daytime.</a:t>
            </a:r>
          </a:p>
          <a:p>
            <a:r>
              <a:rPr lang="en-US" sz="2000" dirty="0" smtClean="0"/>
              <a:t>5. We (not to watch) TV now. We (not to watch) TV in the morning.</a:t>
            </a:r>
          </a:p>
          <a:p>
            <a:r>
              <a:rPr lang="en-US" sz="2000" dirty="0" smtClean="0"/>
              <a:t>6. What you (to do) now? What you (to do) every morning?</a:t>
            </a:r>
          </a:p>
          <a:p>
            <a:r>
              <a:rPr lang="en-US" sz="2000" dirty="0" smtClean="0"/>
              <a:t>7. What they (to eat) now? What they (to eat) for breakfast?</a:t>
            </a:r>
          </a:p>
          <a:p>
            <a:r>
              <a:rPr lang="en-US" sz="2000" dirty="0" smtClean="0"/>
              <a:t>8. My mother (not to work) now. My mother (not to work) at an office.</a:t>
            </a:r>
          </a:p>
          <a:p>
            <a:r>
              <a:rPr lang="en-US" sz="2000" dirty="0" smtClean="0"/>
              <a:t>9. He (to play) now? He (to play) in the afternoon?</a:t>
            </a:r>
          </a:p>
          <a:p>
            <a:r>
              <a:rPr lang="en-US" sz="2000" dirty="0" smtClean="0"/>
              <a:t>10. What she (to read) now? What she (to read) after dinner?</a:t>
            </a:r>
            <a:endParaRPr lang="en-US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Present: Simple or Continuous?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describe these pictures.</a:t>
            </a:r>
            <a:endParaRPr lang="en-US" dirty="0"/>
          </a:p>
        </p:txBody>
      </p:sp>
      <p:pic>
        <p:nvPicPr>
          <p:cNvPr id="20482" name="Picture 2" descr="http://www.sportsblog.ru/?euu=clip-art-of-eating-X7Ka7B50Sok1dLYFpC0DxjME0CuNQix1y3IkPC2lRFX6woLyfjUJe2MvBaP9MARCJkzzS/mq32/8zKx5EoohAI1sby6ckMHvEUSgb4ZpR8IG/Ye8fWu0j7HinBreWKXJ1hl5SuJy5fKmovAQ0WDmp1Tg4LuT/kg61GdcJFIkdfOom6eb9LoUuFi7fkZufxbMl8tffEucBy_x1KV6LRLsurEl31YCzTD3NpdSwg==6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1534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vladnews.ru/uploads/akimov/151210/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70900"/>
            <a:ext cx="6400800" cy="4750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g-fotki.yandex.ru/get/5807/mihtimak.8b/0_75feb_e7a2c1c7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838200"/>
            <a:ext cx="6172200" cy="4695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/>
              <a:t>I like to travel……</a:t>
            </a:r>
          </a:p>
          <a:p>
            <a:pPr>
              <a:buNone/>
            </a:pPr>
            <a:endParaRPr lang="en-US" dirty="0" smtClean="0"/>
          </a:p>
          <a:p>
            <a:r>
              <a:rPr lang="en-US" u="sng" dirty="0" smtClean="0"/>
              <a:t>Last year </a:t>
            </a:r>
            <a:r>
              <a:rPr lang="en-US" dirty="0" smtClean="0"/>
              <a:t>I </a:t>
            </a:r>
            <a:r>
              <a:rPr lang="en-US" b="1" dirty="0" smtClean="0"/>
              <a:t>was</a:t>
            </a:r>
            <a:r>
              <a:rPr lang="en-US" dirty="0" smtClean="0"/>
              <a:t> in France. </a:t>
            </a:r>
            <a:r>
              <a:rPr lang="en-US" sz="2000" dirty="0" smtClean="0">
                <a:solidFill>
                  <a:srgbClr val="0070C0"/>
                </a:solidFill>
              </a:rPr>
              <a:t>(Past Simple)</a:t>
            </a:r>
          </a:p>
          <a:p>
            <a:r>
              <a:rPr lang="en-US" u="sng" dirty="0" smtClean="0"/>
              <a:t>This year </a:t>
            </a:r>
            <a:r>
              <a:rPr lang="en-US" dirty="0" smtClean="0"/>
              <a:t>I </a:t>
            </a:r>
            <a:r>
              <a:rPr lang="en-US" b="1" dirty="0" smtClean="0"/>
              <a:t>am</a:t>
            </a:r>
            <a:r>
              <a:rPr lang="en-US" dirty="0" smtClean="0"/>
              <a:t> in Russia. </a:t>
            </a:r>
            <a:r>
              <a:rPr lang="en-US" sz="2000" dirty="0" smtClean="0">
                <a:solidFill>
                  <a:srgbClr val="0070C0"/>
                </a:solidFill>
              </a:rPr>
              <a:t>(Present Simple)</a:t>
            </a:r>
          </a:p>
          <a:p>
            <a:r>
              <a:rPr lang="en-US" u="sng" dirty="0" smtClean="0"/>
              <a:t>Next year </a:t>
            </a:r>
            <a:r>
              <a:rPr lang="en-US" dirty="0" smtClean="0"/>
              <a:t>I </a:t>
            </a:r>
            <a:r>
              <a:rPr lang="en-US" b="1" dirty="0" smtClean="0"/>
              <a:t>will be </a:t>
            </a:r>
            <a:r>
              <a:rPr lang="en-US" dirty="0" smtClean="0"/>
              <a:t>in Germany. </a:t>
            </a:r>
            <a:r>
              <a:rPr lang="en-US" sz="2000" dirty="0" smtClean="0">
                <a:solidFill>
                  <a:srgbClr val="0070C0"/>
                </a:solidFill>
              </a:rPr>
              <a:t>(Future Simple)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tenses do we use?</a:t>
            </a:r>
            <a:br>
              <a:rPr lang="en-US" sz="3200" dirty="0" smtClean="0"/>
            </a:br>
            <a:r>
              <a:rPr lang="en-US" sz="3200" dirty="0" smtClean="0"/>
              <a:t>What do the underlined words mean?</a:t>
            </a:r>
            <a:endParaRPr lang="en-US" sz="3200" dirty="0"/>
          </a:p>
        </p:txBody>
      </p:sp>
      <p:pic>
        <p:nvPicPr>
          <p:cNvPr id="1026" name="Picture 2" descr="http://img-fotki.yandex.ru/get/36/velostrana.0/0_121f1_e0137472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295400"/>
            <a:ext cx="1905000" cy="1802465"/>
          </a:xfrm>
          <a:prstGeom prst="rect">
            <a:avLst/>
          </a:prstGeom>
          <a:noFill/>
        </p:spPr>
      </p:pic>
      <p:pic>
        <p:nvPicPr>
          <p:cNvPr id="1028" name="Picture 4" descr="http://i034.radikal.ru/0712/72/7f02cb72ad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495800"/>
            <a:ext cx="3045319" cy="2038350"/>
          </a:xfrm>
          <a:prstGeom prst="rect">
            <a:avLst/>
          </a:prstGeom>
          <a:noFill/>
        </p:spPr>
      </p:pic>
      <p:pic>
        <p:nvPicPr>
          <p:cNvPr id="1030" name="Picture 6" descr="http://oboi.kards.qip.ru/images/wallpaper/2e/c2/49710_1280_1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4343400"/>
            <a:ext cx="2362200" cy="1887500"/>
          </a:xfrm>
          <a:prstGeom prst="rect">
            <a:avLst/>
          </a:prstGeom>
          <a:noFill/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8305800" y="3200400"/>
            <a:ext cx="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4343400" y="5105400"/>
            <a:ext cx="1143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477000" y="4724400"/>
            <a:ext cx="990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сейчас</a:t>
            </a: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620000" y="1447800"/>
            <a:ext cx="990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тогда</a:t>
            </a: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48000" y="4572000"/>
            <a:ext cx="1066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потом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finish our lesson with this poem: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 am counting </a:t>
            </a:r>
            <a:r>
              <a:rPr lang="en-US" dirty="0" smtClean="0"/>
              <a:t>to                  ,</a:t>
            </a:r>
            <a:endParaRPr lang="en-US" dirty="0" smtClean="0"/>
          </a:p>
          <a:p>
            <a:r>
              <a:rPr lang="en-US" dirty="0" smtClean="0"/>
              <a:t>You are giving them </a:t>
            </a:r>
            <a:r>
              <a:rPr lang="en-US" dirty="0" smtClean="0"/>
              <a:t>a          ,</a:t>
            </a:r>
            <a:endParaRPr lang="en-US" dirty="0" smtClean="0"/>
          </a:p>
          <a:p>
            <a:r>
              <a:rPr lang="en-US" dirty="0" smtClean="0"/>
              <a:t>She is looking at the </a:t>
            </a:r>
            <a:r>
              <a:rPr lang="en-US" dirty="0" smtClean="0"/>
              <a:t>           ,</a:t>
            </a:r>
            <a:endParaRPr lang="en-US" dirty="0" smtClean="0"/>
          </a:p>
          <a:p>
            <a:r>
              <a:rPr lang="en-US" dirty="0" smtClean="0"/>
              <a:t>He is sitting on the floor.</a:t>
            </a:r>
          </a:p>
          <a:p>
            <a:r>
              <a:rPr lang="en-US" dirty="0" smtClean="0"/>
              <a:t>All of us are working well,</a:t>
            </a:r>
          </a:p>
          <a:p>
            <a:r>
              <a:rPr lang="en-US" u="sng" dirty="0" smtClean="0"/>
              <a:t>Wait</a:t>
            </a:r>
            <a:r>
              <a:rPr lang="en-US" dirty="0" smtClean="0"/>
              <a:t>ing, waiting for the </a:t>
            </a:r>
            <a:endParaRPr lang="en-US" dirty="0"/>
          </a:p>
        </p:txBody>
      </p:sp>
      <p:pic>
        <p:nvPicPr>
          <p:cNvPr id="1026" name="Picture 2" descr="http://i049.radikal.ru/0801/e0/eac2a4ed50f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200400"/>
            <a:ext cx="3181350" cy="3181350"/>
          </a:xfrm>
          <a:prstGeom prst="rect">
            <a:avLst/>
          </a:prstGeom>
          <a:noFill/>
        </p:spPr>
      </p:pic>
      <p:pic>
        <p:nvPicPr>
          <p:cNvPr id="3074" name="Picture 2" descr="http://www.nassaulibrary.org/centreblog/t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524000"/>
            <a:ext cx="1012427" cy="746125"/>
          </a:xfrm>
          <a:prstGeom prst="rect">
            <a:avLst/>
          </a:prstGeom>
          <a:noFill/>
        </p:spPr>
      </p:pic>
      <p:pic>
        <p:nvPicPr>
          <p:cNvPr id="3076" name="Picture 4" descr="http://www.inpresent.ru/files/products/475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057400"/>
            <a:ext cx="838200" cy="629505"/>
          </a:xfrm>
          <a:prstGeom prst="rect">
            <a:avLst/>
          </a:prstGeom>
          <a:noFill/>
        </p:spPr>
      </p:pic>
      <p:pic>
        <p:nvPicPr>
          <p:cNvPr id="3078" name="Picture 6" descr="http://www.diets.ru/data/cache/2011sep/16/54/378503_795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514600"/>
            <a:ext cx="558800" cy="838200"/>
          </a:xfrm>
          <a:prstGeom prst="rect">
            <a:avLst/>
          </a:prstGeom>
          <a:noFill/>
        </p:spPr>
      </p:pic>
      <p:pic>
        <p:nvPicPr>
          <p:cNvPr id="3082" name="Picture 10" descr="http://petrov-andrei2007.narod.ru/cimg02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3276600"/>
            <a:ext cx="762000" cy="523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</a:t>
            </a:r>
            <a:r>
              <a:rPr lang="en-US" dirty="0" smtClean="0">
                <a:solidFill>
                  <a:srgbClr val="FF0000"/>
                </a:solidFill>
              </a:rPr>
              <a:t>Thanks a lot!!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228600" y="1066800"/>
            <a:ext cx="3505200" cy="3124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Улыбающееся лицо 4"/>
          <p:cNvSpPr/>
          <p:nvPr/>
        </p:nvSpPr>
        <p:spPr>
          <a:xfrm>
            <a:off x="3733800" y="2438400"/>
            <a:ext cx="2286000" cy="21336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Улыбающееся лицо 5"/>
          <p:cNvSpPr/>
          <p:nvPr/>
        </p:nvSpPr>
        <p:spPr>
          <a:xfrm>
            <a:off x="5943600" y="3810000"/>
            <a:ext cx="1905000" cy="1600200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Улыбающееся лицо 6"/>
          <p:cNvSpPr/>
          <p:nvPr/>
        </p:nvSpPr>
        <p:spPr>
          <a:xfrm>
            <a:off x="7696200" y="4953000"/>
            <a:ext cx="1219200" cy="1143000"/>
          </a:xfrm>
          <a:prstGeom prst="smileyFac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ru-RU" sz="2400" i="1" dirty="0" smtClean="0"/>
              <a:t>Если ты говоришь о том, что происходит обычно, то надо употреблять глагол в </a:t>
            </a:r>
            <a:r>
              <a:rPr lang="en-US" sz="2400" i="1" dirty="0" smtClean="0"/>
              <a:t>Present Simple.</a:t>
            </a:r>
          </a:p>
          <a:p>
            <a:endParaRPr lang="en-US" dirty="0" smtClean="0"/>
          </a:p>
          <a:p>
            <a:r>
              <a:rPr lang="en-US" dirty="0" smtClean="0"/>
              <a:t>I, You, We, They  - </a:t>
            </a:r>
            <a:r>
              <a:rPr lang="en-US" b="1" dirty="0" smtClean="0"/>
              <a:t>V</a:t>
            </a:r>
          </a:p>
          <a:p>
            <a:r>
              <a:rPr lang="en-US" dirty="0" smtClean="0"/>
              <a:t>He, She, It  - </a:t>
            </a:r>
            <a:r>
              <a:rPr lang="en-US" b="1" dirty="0" smtClean="0"/>
              <a:t>V+</a:t>
            </a:r>
            <a:r>
              <a:rPr lang="en-US" b="1" dirty="0" smtClean="0">
                <a:solidFill>
                  <a:schemeClr val="accent2"/>
                </a:solidFill>
              </a:rPr>
              <a:t>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I </a:t>
            </a:r>
            <a:endParaRPr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remember…</a:t>
            </a:r>
            <a:r>
              <a:rPr lang="en-US" dirty="0" smtClean="0">
                <a:solidFill>
                  <a:srgbClr val="0070C0"/>
                </a:solidFill>
              </a:rPr>
              <a:t>Present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Simple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1" name="Облако 10"/>
          <p:cNvSpPr/>
          <p:nvPr/>
        </p:nvSpPr>
        <p:spPr>
          <a:xfrm>
            <a:off x="4648200" y="2590800"/>
            <a:ext cx="3505200" cy="990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v</a:t>
            </a:r>
            <a:r>
              <a:rPr lang="en-US" dirty="0" smtClean="0">
                <a:solidFill>
                  <a:schemeClr val="accent2"/>
                </a:solidFill>
              </a:rPr>
              <a:t>erb - </a:t>
            </a:r>
            <a:r>
              <a:rPr lang="ru-RU" dirty="0" smtClean="0">
                <a:solidFill>
                  <a:schemeClr val="accent2"/>
                </a:solidFill>
              </a:rPr>
              <a:t>глагол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5800" y="42672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usually</a:t>
            </a: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95600" y="5257800"/>
            <a:ext cx="1371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r>
              <a:rPr lang="en-US" dirty="0" smtClean="0"/>
              <a:t>very day</a:t>
            </a: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334000" y="5105400"/>
            <a:ext cx="1676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</a:t>
            </a:r>
            <a:r>
              <a:rPr lang="en-US" dirty="0" smtClean="0"/>
              <a:t>n Sundays</a:t>
            </a: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343400" y="4191000"/>
            <a:ext cx="1371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r>
              <a:rPr lang="en-US" dirty="0" smtClean="0"/>
              <a:t>very year</a:t>
            </a:r>
            <a:endParaRPr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705600" y="4114800"/>
            <a:ext cx="152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r>
              <a:rPr lang="en-US" dirty="0" smtClean="0"/>
              <a:t>very weekend</a:t>
            </a:r>
            <a:endParaRPr lang="en-US" dirty="0"/>
          </a:p>
        </p:txBody>
      </p:sp>
      <p:cxnSp>
        <p:nvCxnSpPr>
          <p:cNvPr id="21" name="Скругленная соединительная линия 20"/>
          <p:cNvCxnSpPr/>
          <p:nvPr/>
        </p:nvCxnSpPr>
        <p:spPr>
          <a:xfrm rot="5400000" flipH="1" flipV="1">
            <a:off x="1828800" y="3962400"/>
            <a:ext cx="609600" cy="609600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кругленная соединительная линия 22"/>
          <p:cNvCxnSpPr>
            <a:stCxn id="14" idx="0"/>
          </p:cNvCxnSpPr>
          <p:nvPr/>
        </p:nvCxnSpPr>
        <p:spPr>
          <a:xfrm rot="16200000" flipV="1">
            <a:off x="2743200" y="4419600"/>
            <a:ext cx="1219200" cy="457200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hape 24"/>
          <p:cNvCxnSpPr>
            <a:stCxn id="16" idx="0"/>
          </p:cNvCxnSpPr>
          <p:nvPr/>
        </p:nvCxnSpPr>
        <p:spPr>
          <a:xfrm rot="16200000" flipV="1">
            <a:off x="4267200" y="3429000"/>
            <a:ext cx="533400" cy="990600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кругленная соединительная линия 26"/>
          <p:cNvCxnSpPr/>
          <p:nvPr/>
        </p:nvCxnSpPr>
        <p:spPr>
          <a:xfrm rot="10800000">
            <a:off x="3352800" y="4038600"/>
            <a:ext cx="1905000" cy="1371600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кругленная соединительная линия 28"/>
          <p:cNvCxnSpPr/>
          <p:nvPr/>
        </p:nvCxnSpPr>
        <p:spPr>
          <a:xfrm rot="10800000">
            <a:off x="4419600" y="3581400"/>
            <a:ext cx="2667000" cy="533400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AM</a:t>
            </a:r>
          </a:p>
          <a:p>
            <a:r>
              <a:rPr lang="en-US" b="1" dirty="0" smtClean="0"/>
              <a:t>IS          </a:t>
            </a:r>
            <a:r>
              <a:rPr lang="ru-RU" sz="5400" b="1" dirty="0" smtClean="0"/>
              <a:t>+</a:t>
            </a:r>
            <a:r>
              <a:rPr lang="en-US" sz="5400" b="1" dirty="0" smtClean="0"/>
              <a:t>  </a:t>
            </a:r>
            <a:r>
              <a:rPr lang="en-US" b="1" dirty="0" smtClean="0"/>
              <a:t>       V+ ING</a:t>
            </a:r>
          </a:p>
          <a:p>
            <a:r>
              <a:rPr lang="en-US" b="1" dirty="0" smtClean="0"/>
              <a:t>ARE</a:t>
            </a:r>
          </a:p>
          <a:p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НО!! </a:t>
            </a:r>
            <a:r>
              <a:rPr lang="ru-RU" sz="2800" i="1" dirty="0" smtClean="0"/>
              <a:t>Если ты хочешь сказать о том, что происходит в момент речи, то глагол надо употреблять в </a:t>
            </a:r>
            <a:r>
              <a:rPr lang="ru-RU" sz="2800" dirty="0" smtClean="0"/>
              <a:t>……</a:t>
            </a:r>
            <a:r>
              <a:rPr lang="en-US" sz="2800" dirty="0" smtClean="0">
                <a:solidFill>
                  <a:srgbClr val="0070C0"/>
                </a:solidFill>
              </a:rPr>
              <a:t>Present Continuous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5105400" y="1600200"/>
            <a:ext cx="2743200" cy="838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 –I </a:t>
            </a:r>
            <a:r>
              <a:rPr lang="ru-RU" dirty="0" smtClean="0"/>
              <a:t>ФОРМА ГЛАГОЛА</a:t>
            </a:r>
            <a:endParaRPr lang="en-US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524000" y="220980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295400" y="28956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1600200" y="28956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895600" y="28956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609600" y="3733800"/>
            <a:ext cx="2057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 I  </a:t>
            </a:r>
            <a:r>
              <a:rPr lang="en-US" dirty="0" smtClean="0">
                <a:solidFill>
                  <a:srgbClr val="FF0000"/>
                </a:solidFill>
              </a:rPr>
              <a:t>AM</a:t>
            </a:r>
          </a:p>
        </p:txBody>
      </p:sp>
      <p:sp>
        <p:nvSpPr>
          <p:cNvPr id="16" name="Овал 15"/>
          <p:cNvSpPr/>
          <p:nvPr/>
        </p:nvSpPr>
        <p:spPr>
          <a:xfrm>
            <a:off x="4953000" y="5181600"/>
            <a:ext cx="3276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YOU / WE/ THEY </a:t>
            </a:r>
            <a:r>
              <a:rPr lang="en-US" dirty="0" smtClean="0">
                <a:solidFill>
                  <a:srgbClr val="FF0000"/>
                </a:solidFill>
              </a:rPr>
              <a:t>ARE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638800" y="2895600"/>
            <a:ext cx="28956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HE / SHE/ IT  </a:t>
            </a:r>
            <a:r>
              <a:rPr lang="en-US" dirty="0" smtClean="0">
                <a:solidFill>
                  <a:srgbClr val="FF0000"/>
                </a:solidFill>
              </a:rPr>
              <a:t>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953000" y="3657600"/>
            <a:ext cx="609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Овал 18"/>
          <p:cNvSpPr/>
          <p:nvPr/>
        </p:nvSpPr>
        <p:spPr>
          <a:xfrm>
            <a:off x="4648200" y="3962400"/>
            <a:ext cx="457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Овал 19"/>
          <p:cNvSpPr/>
          <p:nvPr/>
        </p:nvSpPr>
        <p:spPr>
          <a:xfrm>
            <a:off x="4419600" y="4267200"/>
            <a:ext cx="3048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Овал 20"/>
          <p:cNvSpPr/>
          <p:nvPr/>
        </p:nvSpPr>
        <p:spPr>
          <a:xfrm>
            <a:off x="4267200" y="4648200"/>
            <a:ext cx="2286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Овал 22"/>
          <p:cNvSpPr/>
          <p:nvPr/>
        </p:nvSpPr>
        <p:spPr>
          <a:xfrm>
            <a:off x="2133600" y="4876800"/>
            <a:ext cx="685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Овал 23"/>
          <p:cNvSpPr/>
          <p:nvPr/>
        </p:nvSpPr>
        <p:spPr>
          <a:xfrm>
            <a:off x="2743200" y="5257800"/>
            <a:ext cx="6096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вал 24"/>
          <p:cNvSpPr/>
          <p:nvPr/>
        </p:nvSpPr>
        <p:spPr>
          <a:xfrm>
            <a:off x="3429000" y="5410200"/>
            <a:ext cx="3810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вал 25"/>
          <p:cNvSpPr/>
          <p:nvPr/>
        </p:nvSpPr>
        <p:spPr>
          <a:xfrm>
            <a:off x="4038600" y="5410200"/>
            <a:ext cx="3048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Овал 28"/>
          <p:cNvSpPr/>
          <p:nvPr/>
        </p:nvSpPr>
        <p:spPr>
          <a:xfrm>
            <a:off x="4648200" y="4876800"/>
            <a:ext cx="3048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Овал 29"/>
          <p:cNvSpPr/>
          <p:nvPr/>
        </p:nvSpPr>
        <p:spPr>
          <a:xfrm>
            <a:off x="5181600" y="4724400"/>
            <a:ext cx="3048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Овал 30"/>
          <p:cNvSpPr/>
          <p:nvPr/>
        </p:nvSpPr>
        <p:spPr>
          <a:xfrm>
            <a:off x="5715000" y="4800600"/>
            <a:ext cx="5334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810000" y="4800600"/>
            <a:ext cx="838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to BE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Выноска со стрелкой вниз 34"/>
          <p:cNvSpPr/>
          <p:nvPr/>
        </p:nvSpPr>
        <p:spPr>
          <a:xfrm>
            <a:off x="2819400" y="1905000"/>
            <a:ext cx="1295400" cy="6858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now</a:t>
            </a:r>
            <a:endParaRPr lang="en-US" dirty="0"/>
          </a:p>
        </p:txBody>
      </p:sp>
      <p:sp>
        <p:nvSpPr>
          <p:cNvPr id="36" name="Выноска со стрелкой вверх 35"/>
          <p:cNvSpPr/>
          <p:nvPr/>
        </p:nvSpPr>
        <p:spPr>
          <a:xfrm>
            <a:off x="2819400" y="3124200"/>
            <a:ext cx="1295400" cy="6858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</a:t>
            </a:r>
            <a:r>
              <a:rPr lang="en-US" sz="1200" dirty="0" smtClean="0"/>
              <a:t>t the moment 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I am reading.  </a:t>
            </a:r>
            <a:r>
              <a:rPr lang="en-US" sz="2400" dirty="0" smtClean="0"/>
              <a:t>- </a:t>
            </a:r>
            <a:r>
              <a:rPr lang="en-US" sz="2400" dirty="0" smtClean="0">
                <a:solidFill>
                  <a:srgbClr val="00B050"/>
                </a:solidFill>
              </a:rPr>
              <a:t>Am I reading? </a:t>
            </a:r>
            <a:r>
              <a:rPr lang="en-US" sz="2400" dirty="0" smtClean="0"/>
              <a:t>–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I am not reading.</a:t>
            </a:r>
          </a:p>
          <a:p>
            <a:r>
              <a:rPr lang="en-US" sz="2200" dirty="0" smtClean="0"/>
              <a:t>                      </a:t>
            </a:r>
            <a:r>
              <a:rPr lang="en-US" sz="2200" dirty="0" smtClean="0">
                <a:solidFill>
                  <a:srgbClr val="C00000"/>
                </a:solidFill>
              </a:rPr>
              <a:t>(Yes, I am./No, I’m not.)</a:t>
            </a:r>
          </a:p>
          <a:p>
            <a:pPr>
              <a:buNone/>
            </a:pPr>
            <a:r>
              <a:rPr lang="en-US" sz="2200" dirty="0" smtClean="0">
                <a:solidFill>
                  <a:srgbClr val="0070C0"/>
                </a:solidFill>
              </a:rPr>
              <a:t>He</a:t>
            </a:r>
            <a:r>
              <a:rPr lang="en-US" sz="2200" dirty="0" smtClean="0"/>
              <a:t>                          </a:t>
            </a:r>
            <a:r>
              <a:rPr lang="en-US" sz="2200" dirty="0" err="1" smtClean="0">
                <a:solidFill>
                  <a:srgbClr val="00B050"/>
                </a:solidFill>
              </a:rPr>
              <a:t>He</a:t>
            </a:r>
            <a:r>
              <a:rPr lang="en-US" sz="2200" dirty="0" smtClean="0"/>
              <a:t>                   </a:t>
            </a:r>
            <a:r>
              <a:rPr lang="en-US" sz="2200" dirty="0" err="1" smtClean="0">
                <a:solidFill>
                  <a:schemeClr val="accent2">
                    <a:lumMod val="50000"/>
                  </a:schemeClr>
                </a:solidFill>
              </a:rPr>
              <a:t>He</a:t>
            </a:r>
            <a:endParaRPr lang="en-US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200" dirty="0" smtClean="0">
                <a:solidFill>
                  <a:srgbClr val="0070C0"/>
                </a:solidFill>
              </a:rPr>
              <a:t>She is reading. </a:t>
            </a:r>
            <a:r>
              <a:rPr lang="en-US" sz="2200" dirty="0" smtClean="0"/>
              <a:t>– </a:t>
            </a:r>
            <a:r>
              <a:rPr lang="en-US" sz="2200" dirty="0" smtClean="0">
                <a:solidFill>
                  <a:srgbClr val="00B050"/>
                </a:solidFill>
              </a:rPr>
              <a:t>Is She reading? </a:t>
            </a:r>
            <a:r>
              <a:rPr lang="en-US" sz="2200" dirty="0" smtClean="0"/>
              <a:t>– 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She is not reading.</a:t>
            </a:r>
          </a:p>
          <a:p>
            <a:pPr>
              <a:buNone/>
            </a:pPr>
            <a:r>
              <a:rPr lang="en-US" sz="2200" dirty="0" smtClean="0">
                <a:solidFill>
                  <a:srgbClr val="0070C0"/>
                </a:solidFill>
              </a:rPr>
              <a:t>It</a:t>
            </a:r>
            <a:r>
              <a:rPr lang="en-US" sz="2200" dirty="0" smtClean="0"/>
              <a:t>                            </a:t>
            </a:r>
            <a:r>
              <a:rPr lang="en-US" sz="2200" dirty="0" err="1" smtClean="0">
                <a:solidFill>
                  <a:srgbClr val="00B050"/>
                </a:solidFill>
              </a:rPr>
              <a:t>It</a:t>
            </a: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200" dirty="0" smtClean="0"/>
              <a:t>                    </a:t>
            </a:r>
            <a:r>
              <a:rPr lang="en-US" sz="2200" dirty="0" err="1" smtClean="0">
                <a:solidFill>
                  <a:schemeClr val="accent2">
                    <a:lumMod val="50000"/>
                  </a:schemeClr>
                </a:solidFill>
              </a:rPr>
              <a:t>It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smtClean="0"/>
              <a:t> </a:t>
            </a:r>
          </a:p>
          <a:p>
            <a:pPr>
              <a:buNone/>
            </a:pPr>
            <a:r>
              <a:rPr lang="en-US" sz="2200" dirty="0" smtClean="0"/>
              <a:t>                  </a:t>
            </a:r>
            <a:r>
              <a:rPr lang="en-US" sz="2200" dirty="0" smtClean="0">
                <a:solidFill>
                  <a:srgbClr val="C00000"/>
                </a:solidFill>
              </a:rPr>
              <a:t>(Yes, she is./No, she isn’t.)</a:t>
            </a:r>
          </a:p>
          <a:p>
            <a:pPr>
              <a:buNone/>
            </a:pPr>
            <a:r>
              <a:rPr lang="en-US" sz="2200" dirty="0" smtClean="0">
                <a:solidFill>
                  <a:srgbClr val="0070C0"/>
                </a:solidFill>
              </a:rPr>
              <a:t>You </a:t>
            </a:r>
            <a:r>
              <a:rPr lang="en-US" sz="2200" dirty="0" smtClean="0"/>
              <a:t>                           </a:t>
            </a:r>
            <a:r>
              <a:rPr lang="en-US" sz="2200" dirty="0" err="1" smtClean="0">
                <a:solidFill>
                  <a:srgbClr val="00B050"/>
                </a:solidFill>
              </a:rPr>
              <a:t>You</a:t>
            </a:r>
            <a:r>
              <a:rPr lang="en-US" sz="2200" dirty="0" smtClean="0"/>
              <a:t>                 </a:t>
            </a:r>
            <a:r>
              <a:rPr lang="en-US" sz="2200" dirty="0" err="1" smtClean="0">
                <a:solidFill>
                  <a:schemeClr val="accent2">
                    <a:lumMod val="50000"/>
                  </a:schemeClr>
                </a:solidFill>
              </a:rPr>
              <a:t>You</a:t>
            </a:r>
            <a:endParaRPr lang="en-US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200" dirty="0" smtClean="0">
                <a:solidFill>
                  <a:srgbClr val="0070C0"/>
                </a:solidFill>
              </a:rPr>
              <a:t>We  are reading. </a:t>
            </a:r>
            <a:r>
              <a:rPr lang="en-US" sz="2200" dirty="0" smtClean="0"/>
              <a:t>– </a:t>
            </a:r>
            <a:r>
              <a:rPr lang="en-US" sz="2200" dirty="0" smtClean="0">
                <a:solidFill>
                  <a:srgbClr val="00B050"/>
                </a:solidFill>
              </a:rPr>
              <a:t>Are We reading? </a:t>
            </a:r>
            <a:r>
              <a:rPr lang="en-US" sz="2200" dirty="0" smtClean="0"/>
              <a:t>– 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We are not reading.</a:t>
            </a:r>
          </a:p>
          <a:p>
            <a:pPr>
              <a:buNone/>
            </a:pPr>
            <a:r>
              <a:rPr lang="en-US" sz="2200" dirty="0" smtClean="0">
                <a:solidFill>
                  <a:srgbClr val="0070C0"/>
                </a:solidFill>
              </a:rPr>
              <a:t>They</a:t>
            </a:r>
            <a:r>
              <a:rPr lang="en-US" sz="2200" dirty="0" smtClean="0"/>
              <a:t>                           </a:t>
            </a:r>
            <a:r>
              <a:rPr lang="en-US" sz="2200" dirty="0" err="1" smtClean="0">
                <a:solidFill>
                  <a:srgbClr val="00B050"/>
                </a:solidFill>
              </a:rPr>
              <a:t>They</a:t>
            </a:r>
            <a:r>
              <a:rPr lang="en-US" sz="2200" dirty="0" smtClean="0"/>
              <a:t>               </a:t>
            </a:r>
            <a:r>
              <a:rPr lang="en-US" sz="2200" dirty="0" err="1" smtClean="0">
                <a:solidFill>
                  <a:schemeClr val="accent2">
                    <a:lumMod val="50000"/>
                  </a:schemeClr>
                </a:solidFill>
              </a:rPr>
              <a:t>They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  <a:p>
            <a:pPr>
              <a:buNone/>
            </a:pPr>
            <a:r>
              <a:rPr lang="en-US" sz="2200" dirty="0" smtClean="0"/>
              <a:t>                  </a:t>
            </a:r>
            <a:r>
              <a:rPr lang="en-US" sz="2200" dirty="0" smtClean="0">
                <a:solidFill>
                  <a:srgbClr val="C00000"/>
                </a:solidFill>
              </a:rPr>
              <a:t>(Yes, we are./No, we aren’t.)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Monotype Corsiva" pitchFamily="66" charset="0"/>
              </a:rPr>
              <a:t>Statements,         </a:t>
            </a:r>
            <a:r>
              <a:rPr lang="en-US" sz="4000" dirty="0" smtClean="0">
                <a:solidFill>
                  <a:srgbClr val="00B050"/>
                </a:solidFill>
                <a:latin typeface="Monotype Corsiva" pitchFamily="66" charset="0"/>
              </a:rPr>
              <a:t>questions </a:t>
            </a:r>
            <a:r>
              <a:rPr lang="en-US" sz="4000" dirty="0" smtClean="0">
                <a:solidFill>
                  <a:srgbClr val="0070C0"/>
                </a:solidFill>
                <a:latin typeface="Monotype Corsiva" pitchFamily="66" charset="0"/>
              </a:rPr>
              <a:t>     </a:t>
            </a:r>
            <a:r>
              <a:rPr lang="en-US" sz="4000" dirty="0" smtClean="0">
                <a:solidFill>
                  <a:schemeClr val="tx1"/>
                </a:solidFill>
                <a:latin typeface="Monotype Corsiva" pitchFamily="66" charset="0"/>
              </a:rPr>
              <a:t>and</a:t>
            </a:r>
            <a:r>
              <a:rPr lang="en-US" sz="4000" dirty="0" smtClean="0">
                <a:solidFill>
                  <a:srgbClr val="0070C0"/>
                </a:solidFill>
                <a:latin typeface="Monotype Corsiva" pitchFamily="66" charset="0"/>
              </a:rPr>
              <a:t>      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negations 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en-US" sz="4000" dirty="0" smtClean="0">
                <a:solidFill>
                  <a:srgbClr val="861832"/>
                </a:solidFill>
                <a:latin typeface="Monotype Corsiva" pitchFamily="66" charset="0"/>
              </a:rPr>
              <a:t>(</a:t>
            </a:r>
            <a:r>
              <a:rPr lang="ru-RU" sz="4000" dirty="0" smtClean="0">
                <a:solidFill>
                  <a:srgbClr val="0070C0"/>
                </a:solidFill>
                <a:latin typeface="Monotype Corsiva" pitchFamily="66" charset="0"/>
              </a:rPr>
              <a:t>утверждения</a:t>
            </a:r>
            <a:r>
              <a:rPr lang="en-US" sz="4000" dirty="0" smtClean="0">
                <a:solidFill>
                  <a:srgbClr val="0070C0"/>
                </a:solidFill>
                <a:latin typeface="Monotype Corsiva" pitchFamily="66" charset="0"/>
              </a:rPr>
              <a:t>)</a:t>
            </a:r>
            <a:r>
              <a:rPr lang="ru-RU" sz="4000" dirty="0" smtClean="0">
                <a:solidFill>
                  <a:srgbClr val="0070C0"/>
                </a:solidFill>
                <a:latin typeface="Monotype Corsiva" pitchFamily="66" charset="0"/>
              </a:rPr>
              <a:t>    </a:t>
            </a:r>
            <a:r>
              <a:rPr lang="ru-RU" sz="4000" dirty="0" smtClean="0">
                <a:solidFill>
                  <a:srgbClr val="00B050"/>
                </a:solidFill>
                <a:latin typeface="Monotype Corsiva" pitchFamily="66" charset="0"/>
              </a:rPr>
              <a:t>(вопросы)           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(отрицания)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715000" y="29718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5638800" y="35052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248400" y="4572000"/>
            <a:ext cx="152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6400800" y="5029200"/>
            <a:ext cx="76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200400" y="2971800"/>
            <a:ext cx="152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3124200" y="3505200"/>
            <a:ext cx="152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3429000" y="45720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3429000" y="50292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066800" y="2971800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914400" y="35052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219200" y="4495800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1371600" y="5105400"/>
            <a:ext cx="152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800" b="1" dirty="0" err="1" smtClean="0">
                <a:solidFill>
                  <a:srgbClr val="0070C0"/>
                </a:solidFill>
                <a:latin typeface="Monotype Corsiva" pitchFamily="66" charset="0"/>
              </a:rPr>
              <a:t>like</a:t>
            </a: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 (</a:t>
            </a:r>
            <a:r>
              <a:rPr lang="ru-RU" sz="2800" b="1" i="1" dirty="0" smtClean="0">
                <a:solidFill>
                  <a:srgbClr val="0070C0"/>
                </a:solidFill>
                <a:latin typeface="Monotype Corsiva" pitchFamily="66" charset="0"/>
              </a:rPr>
              <a:t>нравится</a:t>
            </a: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)</a:t>
            </a:r>
          </a:p>
          <a:p>
            <a:pPr algn="ctr">
              <a:buNone/>
            </a:pPr>
            <a:r>
              <a:rPr lang="ru-RU" sz="2800" b="1" dirty="0" err="1" smtClean="0">
                <a:solidFill>
                  <a:srgbClr val="0070C0"/>
                </a:solidFill>
                <a:latin typeface="Monotype Corsiva" pitchFamily="66" charset="0"/>
              </a:rPr>
              <a:t>want</a:t>
            </a: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 (</a:t>
            </a:r>
            <a:r>
              <a:rPr lang="ru-RU" sz="2800" b="1" i="1" dirty="0" smtClean="0">
                <a:solidFill>
                  <a:srgbClr val="0070C0"/>
                </a:solidFill>
                <a:latin typeface="Monotype Corsiva" pitchFamily="66" charset="0"/>
              </a:rPr>
              <a:t>хотеть</a:t>
            </a: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)</a:t>
            </a:r>
          </a:p>
          <a:p>
            <a:pPr algn="ctr">
              <a:buNone/>
            </a:pPr>
            <a:r>
              <a:rPr lang="ru-RU" sz="2800" b="1" dirty="0" err="1" smtClean="0">
                <a:solidFill>
                  <a:srgbClr val="0070C0"/>
                </a:solidFill>
                <a:latin typeface="Monotype Corsiva" pitchFamily="66" charset="0"/>
              </a:rPr>
              <a:t>know</a:t>
            </a: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 (</a:t>
            </a:r>
            <a:r>
              <a:rPr lang="ru-RU" sz="2800" b="1" i="1" dirty="0" smtClean="0">
                <a:solidFill>
                  <a:srgbClr val="0070C0"/>
                </a:solidFill>
                <a:latin typeface="Monotype Corsiva" pitchFamily="66" charset="0"/>
              </a:rPr>
              <a:t>знать</a:t>
            </a: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)</a:t>
            </a:r>
          </a:p>
          <a:p>
            <a:pPr algn="ctr">
              <a:buNone/>
            </a:pPr>
            <a:r>
              <a:rPr lang="ru-RU" sz="2800" b="1" dirty="0" err="1" smtClean="0">
                <a:solidFill>
                  <a:srgbClr val="0070C0"/>
                </a:solidFill>
                <a:latin typeface="Monotype Corsiva" pitchFamily="66" charset="0"/>
              </a:rPr>
              <a:t>prefer</a:t>
            </a: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 (</a:t>
            </a:r>
            <a:r>
              <a:rPr lang="ru-RU" sz="2800" b="1" i="1" dirty="0" smtClean="0">
                <a:solidFill>
                  <a:srgbClr val="0070C0"/>
                </a:solidFill>
                <a:latin typeface="Monotype Corsiva" pitchFamily="66" charset="0"/>
              </a:rPr>
              <a:t>предпочитать</a:t>
            </a: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)</a:t>
            </a:r>
          </a:p>
          <a:p>
            <a:pPr algn="ctr">
              <a:buNone/>
            </a:pPr>
            <a:r>
              <a:rPr lang="ru-RU" sz="2800" b="1" dirty="0" err="1" smtClean="0">
                <a:solidFill>
                  <a:srgbClr val="0070C0"/>
                </a:solidFill>
                <a:latin typeface="Monotype Corsiva" pitchFamily="66" charset="0"/>
              </a:rPr>
              <a:t>need</a:t>
            </a: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 (</a:t>
            </a:r>
            <a:r>
              <a:rPr lang="ru-RU" sz="2800" b="1" i="1" dirty="0" smtClean="0">
                <a:solidFill>
                  <a:srgbClr val="0070C0"/>
                </a:solidFill>
                <a:latin typeface="Monotype Corsiva" pitchFamily="66" charset="0"/>
              </a:rPr>
              <a:t>нуждаться</a:t>
            </a: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)</a:t>
            </a:r>
          </a:p>
          <a:p>
            <a:pPr algn="ctr">
              <a:buNone/>
            </a:pPr>
            <a:r>
              <a:rPr lang="ru-RU" sz="2800" b="1" dirty="0" err="1" smtClean="0">
                <a:solidFill>
                  <a:srgbClr val="0070C0"/>
                </a:solidFill>
                <a:latin typeface="Monotype Corsiva" pitchFamily="66" charset="0"/>
              </a:rPr>
              <a:t>love</a:t>
            </a: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 (</a:t>
            </a:r>
            <a:r>
              <a:rPr lang="ru-RU" sz="2800" b="1" i="1" dirty="0" smtClean="0">
                <a:solidFill>
                  <a:srgbClr val="0070C0"/>
                </a:solidFill>
                <a:latin typeface="Monotype Corsiva" pitchFamily="66" charset="0"/>
              </a:rPr>
              <a:t>любить</a:t>
            </a: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)</a:t>
            </a:r>
          </a:p>
          <a:p>
            <a:pPr algn="ctr">
              <a:buNone/>
            </a:pPr>
            <a:r>
              <a:rPr lang="ru-RU" sz="2800" b="1" dirty="0" err="1" smtClean="0">
                <a:solidFill>
                  <a:srgbClr val="0070C0"/>
                </a:solidFill>
                <a:latin typeface="Monotype Corsiva" pitchFamily="66" charset="0"/>
              </a:rPr>
              <a:t>remember</a:t>
            </a: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 (</a:t>
            </a:r>
            <a:r>
              <a:rPr lang="ru-RU" sz="2800" b="1" i="1" dirty="0" smtClean="0">
                <a:solidFill>
                  <a:srgbClr val="0070C0"/>
                </a:solidFill>
                <a:latin typeface="Monotype Corsiva" pitchFamily="66" charset="0"/>
              </a:rPr>
              <a:t>помнить</a:t>
            </a: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)</a:t>
            </a:r>
          </a:p>
          <a:p>
            <a:pPr algn="ctr">
              <a:buNone/>
            </a:pPr>
            <a:r>
              <a:rPr lang="ru-RU" sz="2800" b="1" dirty="0" err="1" smtClean="0">
                <a:solidFill>
                  <a:srgbClr val="0070C0"/>
                </a:solidFill>
                <a:latin typeface="Monotype Corsiva" pitchFamily="66" charset="0"/>
              </a:rPr>
              <a:t>understand</a:t>
            </a: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 (</a:t>
            </a:r>
            <a:r>
              <a:rPr lang="ru-RU" sz="2800" b="1" i="1" dirty="0" smtClean="0">
                <a:solidFill>
                  <a:srgbClr val="0070C0"/>
                </a:solidFill>
                <a:latin typeface="Monotype Corsiva" pitchFamily="66" charset="0"/>
              </a:rPr>
              <a:t>понимать</a:t>
            </a: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)</a:t>
            </a:r>
          </a:p>
          <a:p>
            <a:pPr algn="ctr">
              <a:buNone/>
            </a:pPr>
            <a:r>
              <a:rPr lang="ru-RU" sz="2800" b="1" dirty="0" err="1" smtClean="0">
                <a:solidFill>
                  <a:srgbClr val="0070C0"/>
                </a:solidFill>
                <a:latin typeface="Monotype Corsiva" pitchFamily="66" charset="0"/>
              </a:rPr>
              <a:t>hate</a:t>
            </a: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 (</a:t>
            </a:r>
            <a:r>
              <a:rPr lang="ru-RU" sz="2800" b="1" i="1" dirty="0" smtClean="0">
                <a:solidFill>
                  <a:srgbClr val="0070C0"/>
                </a:solidFill>
                <a:latin typeface="Monotype Corsiva" pitchFamily="66" charset="0"/>
              </a:rPr>
              <a:t>ненавидеть</a:t>
            </a: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)</a:t>
            </a:r>
          </a:p>
          <a:p>
            <a:pPr algn="ctr">
              <a:buNone/>
            </a:pPr>
            <a:r>
              <a:rPr lang="ru-RU" sz="2800" b="1" dirty="0" err="1" smtClean="0">
                <a:solidFill>
                  <a:srgbClr val="0070C0"/>
                </a:solidFill>
                <a:latin typeface="Monotype Corsiva" pitchFamily="66" charset="0"/>
              </a:rPr>
              <a:t>forget</a:t>
            </a: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 (</a:t>
            </a:r>
            <a:r>
              <a:rPr lang="ru-RU" sz="2800" b="1" i="1" dirty="0" smtClean="0">
                <a:solidFill>
                  <a:srgbClr val="0070C0"/>
                </a:solidFill>
                <a:latin typeface="Monotype Corsiva" pitchFamily="66" charset="0"/>
              </a:rPr>
              <a:t>забывать</a:t>
            </a: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)</a:t>
            </a:r>
          </a:p>
          <a:p>
            <a:pPr algn="ctr">
              <a:buNone/>
            </a:pPr>
            <a:r>
              <a:rPr lang="ru-RU" sz="2800" b="1" dirty="0" err="1" smtClean="0">
                <a:solidFill>
                  <a:srgbClr val="0070C0"/>
                </a:solidFill>
                <a:latin typeface="Monotype Corsiva" pitchFamily="66" charset="0"/>
              </a:rPr>
              <a:t>believe</a:t>
            </a: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 (</a:t>
            </a:r>
            <a:r>
              <a:rPr lang="ru-RU" sz="2800" b="1" i="1" dirty="0" smtClean="0">
                <a:solidFill>
                  <a:srgbClr val="0070C0"/>
                </a:solidFill>
                <a:latin typeface="Monotype Corsiva" pitchFamily="66" charset="0"/>
              </a:rPr>
              <a:t>верить</a:t>
            </a: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)</a:t>
            </a:r>
          </a:p>
          <a:p>
            <a:pPr algn="ctr">
              <a:buNone/>
            </a:pPr>
            <a:r>
              <a:rPr lang="ru-RU" sz="2800" b="1" dirty="0" err="1" smtClean="0">
                <a:solidFill>
                  <a:srgbClr val="0070C0"/>
                </a:solidFill>
                <a:latin typeface="Monotype Corsiva" pitchFamily="66" charset="0"/>
              </a:rPr>
              <a:t>depend</a:t>
            </a: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 (</a:t>
            </a:r>
            <a:r>
              <a:rPr lang="ru-RU" sz="2800" b="1" i="1" dirty="0" smtClean="0">
                <a:solidFill>
                  <a:srgbClr val="0070C0"/>
                </a:solidFill>
                <a:latin typeface="Monotype Corsiva" pitchFamily="66" charset="0"/>
              </a:rPr>
              <a:t>зависеть</a:t>
            </a: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)</a:t>
            </a:r>
          </a:p>
          <a:p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НО!! </a:t>
            </a:r>
            <a:r>
              <a:rPr lang="ru-RU" sz="3200" dirty="0" smtClean="0"/>
              <a:t>Есть глаголы, которые никогда не употребляют в </a:t>
            </a:r>
            <a:r>
              <a:rPr lang="en-US" sz="3200" i="1" dirty="0" smtClean="0">
                <a:solidFill>
                  <a:srgbClr val="0070C0"/>
                </a:solidFill>
              </a:rPr>
              <a:t>Continuous.</a:t>
            </a:r>
            <a:endParaRPr lang="en-US" sz="3200" i="1" dirty="0">
              <a:solidFill>
                <a:srgbClr val="0070C0"/>
              </a:solidFill>
            </a:endParaRPr>
          </a:p>
        </p:txBody>
      </p:sp>
      <p:pic>
        <p:nvPicPr>
          <p:cNvPr id="29698" name="Picture 2" descr="http://detsad-kitty.ru/uploads/posts/2009-05/1243666104_kirpi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1981200" cy="1995661"/>
          </a:xfrm>
          <a:prstGeom prst="rect">
            <a:avLst/>
          </a:prstGeom>
          <a:noFill/>
        </p:spPr>
      </p:pic>
      <p:pic>
        <p:nvPicPr>
          <p:cNvPr id="29700" name="Picture 4" descr="http://kafa-info.com.ua/news/photo_0.php?id=24471&amp;w=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267200"/>
            <a:ext cx="21336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/>
              <a:t>Present Simple  and </a:t>
            </a:r>
            <a:br>
              <a:rPr lang="en-US" sz="3400" dirty="0" smtClean="0"/>
            </a:br>
            <a:r>
              <a:rPr lang="en-US" sz="3400" dirty="0" smtClean="0"/>
              <a:t>                           Present Continuous</a:t>
            </a:r>
            <a:endParaRPr lang="en-US" sz="34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4572000"/>
            <a:ext cx="4040188" cy="1600200"/>
          </a:xfrm>
        </p:spPr>
        <p:txBody>
          <a:bodyPr/>
          <a:lstStyle/>
          <a:p>
            <a:r>
              <a:rPr lang="en-US" dirty="0" smtClean="0"/>
              <a:t>He usually reads books, but now he is watching TV.</a:t>
            </a:r>
            <a:endParaRPr lang="en-US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4645026" y="4572000"/>
            <a:ext cx="4041775" cy="1600200"/>
          </a:xfrm>
        </p:spPr>
        <p:txBody>
          <a:bodyPr/>
          <a:lstStyle/>
          <a:p>
            <a:r>
              <a:rPr lang="en-US" dirty="0" smtClean="0"/>
              <a:t>She plays violin well, but she is playing </a:t>
            </a:r>
            <a:r>
              <a:rPr lang="en-US" dirty="0" smtClean="0"/>
              <a:t>guitar </a:t>
            </a:r>
            <a:r>
              <a:rPr lang="en-US" dirty="0" smtClean="0"/>
              <a:t>at the moment.</a:t>
            </a:r>
            <a:endParaRPr lang="en-US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 descr="http://feme.com.ua/uploads/posts/2011-02/1298147002_boyt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3764371" cy="2514600"/>
          </a:xfrm>
          <a:prstGeom prst="rect">
            <a:avLst/>
          </a:prstGeom>
          <a:noFill/>
        </p:spPr>
      </p:pic>
      <p:pic>
        <p:nvPicPr>
          <p:cNvPr id="27652" name="Picture 4" descr="http://img.inforico.com.ua/a/uroki-igry-na-gitare--6083-1294826321172996-1-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447800"/>
            <a:ext cx="3705225" cy="278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girl is                     They are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They are                        He is 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are                            It is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            She is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Look at the pictures. What are they doing?</a:t>
            </a:r>
            <a:endParaRPr lang="en-US" dirty="0"/>
          </a:p>
        </p:txBody>
      </p:sp>
      <p:pic>
        <p:nvPicPr>
          <p:cNvPr id="15362" name="Picture 2" descr="http://img0.liveinternet.ru/images/attach/c/1/58/140/58140806_B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066800"/>
            <a:ext cx="1460500" cy="1096196"/>
          </a:xfrm>
          <a:prstGeom prst="rect">
            <a:avLst/>
          </a:prstGeom>
          <a:noFill/>
        </p:spPr>
      </p:pic>
      <p:pic>
        <p:nvPicPr>
          <p:cNvPr id="15364" name="Picture 4" descr="http://www.therun.ru/images/imgbig/picture_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667000"/>
            <a:ext cx="1427724" cy="1066800"/>
          </a:xfrm>
          <a:prstGeom prst="rect">
            <a:avLst/>
          </a:prstGeom>
          <a:noFill/>
        </p:spPr>
      </p:pic>
      <p:pic>
        <p:nvPicPr>
          <p:cNvPr id="15366" name="Picture 6" descr="http://www.druskininkietis.lt/upl/druskininkietis_lt/products/prod127_max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114800"/>
            <a:ext cx="1501708" cy="1127125"/>
          </a:xfrm>
          <a:prstGeom prst="rect">
            <a:avLst/>
          </a:prstGeom>
          <a:noFill/>
        </p:spPr>
      </p:pic>
      <p:pic>
        <p:nvPicPr>
          <p:cNvPr id="15370" name="Picture 10" descr="http://26.gibdd.ru/_/photologue/photos/%D0%B2%D0%B5%D0%BB%D0%BE%D1%81%D0%B8%D0%BF%D0%B5%D0%B4%D0%B8%D1%81%D1%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2514600"/>
            <a:ext cx="1593811" cy="1066800"/>
          </a:xfrm>
          <a:prstGeom prst="rect">
            <a:avLst/>
          </a:prstGeom>
          <a:noFill/>
        </p:spPr>
      </p:pic>
      <p:pic>
        <p:nvPicPr>
          <p:cNvPr id="15372" name="Picture 12" descr="http://img0.liveinternet.ru/images/attach/b/2/24/366/24366557_j9xv3xl3vrs4hesvvd5iqcgxywxxg1ou_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3962400"/>
            <a:ext cx="1624382" cy="1219199"/>
          </a:xfrm>
          <a:prstGeom prst="rect">
            <a:avLst/>
          </a:prstGeom>
          <a:noFill/>
        </p:spPr>
      </p:pic>
      <p:pic>
        <p:nvPicPr>
          <p:cNvPr id="15374" name="Picture 14" descr="http://www.pravoslavie.ru/sas/image/100358/35858.p.jpg?0.441556348848482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5257800"/>
            <a:ext cx="1678891" cy="1203325"/>
          </a:xfrm>
          <a:prstGeom prst="rect">
            <a:avLst/>
          </a:prstGeom>
          <a:noFill/>
        </p:spPr>
      </p:pic>
      <p:pic>
        <p:nvPicPr>
          <p:cNvPr id="15376" name="Picture 16" descr="http://cultkiev.com/wp-content/uploads/rebenok-ot-3-let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990600"/>
            <a:ext cx="1522859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b="1" i="1" dirty="0" smtClean="0">
                <a:solidFill>
                  <a:srgbClr val="00B050"/>
                </a:solidFill>
              </a:rPr>
              <a:t>Example: sing – singing, writ</a:t>
            </a:r>
            <a:r>
              <a:rPr lang="en-US" sz="2000" b="1" i="1" u="sng" dirty="0" smtClean="0">
                <a:solidFill>
                  <a:srgbClr val="00B050"/>
                </a:solidFill>
              </a:rPr>
              <a:t>e </a:t>
            </a:r>
            <a:r>
              <a:rPr lang="en-US" sz="2000" b="1" i="1" dirty="0" smtClean="0">
                <a:solidFill>
                  <a:srgbClr val="00B050"/>
                </a:solidFill>
              </a:rPr>
              <a:t>– writ</a:t>
            </a:r>
            <a:r>
              <a:rPr lang="en-US" sz="2000" b="1" i="1" u="sng" dirty="0" smtClean="0">
                <a:solidFill>
                  <a:srgbClr val="00B050"/>
                </a:solidFill>
              </a:rPr>
              <a:t>in</a:t>
            </a:r>
            <a:r>
              <a:rPr lang="en-US" sz="2000" b="1" i="1" dirty="0" smtClean="0">
                <a:solidFill>
                  <a:srgbClr val="00B050"/>
                </a:solidFill>
              </a:rPr>
              <a:t>g, pu</a:t>
            </a:r>
            <a:r>
              <a:rPr lang="en-US" sz="2000" b="1" i="1" u="sng" dirty="0" smtClean="0">
                <a:solidFill>
                  <a:srgbClr val="00B050"/>
                </a:solidFill>
              </a:rPr>
              <a:t>t</a:t>
            </a:r>
            <a:r>
              <a:rPr lang="en-US" sz="2000" b="1" i="1" dirty="0" smtClean="0">
                <a:solidFill>
                  <a:srgbClr val="00B050"/>
                </a:solidFill>
              </a:rPr>
              <a:t>-pu</a:t>
            </a:r>
            <a:r>
              <a:rPr lang="en-US" sz="2000" b="1" i="1" u="sng" dirty="0" smtClean="0">
                <a:solidFill>
                  <a:srgbClr val="00B050"/>
                </a:solidFill>
              </a:rPr>
              <a:t>tti</a:t>
            </a:r>
            <a:r>
              <a:rPr lang="en-US" sz="2000" b="1" i="1" dirty="0" smtClean="0">
                <a:solidFill>
                  <a:srgbClr val="00B050"/>
                </a:solidFill>
              </a:rPr>
              <a:t>ng.</a:t>
            </a:r>
          </a:p>
          <a:p>
            <a:pPr>
              <a:buNone/>
            </a:pPr>
            <a:r>
              <a:rPr lang="en-US" sz="2000" b="1" i="1" dirty="0" smtClean="0">
                <a:solidFill>
                  <a:srgbClr val="FF0000"/>
                </a:solidFill>
              </a:rPr>
              <a:t>go –                                                                               </a:t>
            </a:r>
            <a:endParaRPr lang="en-US" sz="20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000" b="1" i="1" dirty="0" smtClean="0">
                <a:solidFill>
                  <a:srgbClr val="FF0000"/>
                </a:solidFill>
              </a:rPr>
              <a:t>work </a:t>
            </a:r>
            <a:r>
              <a:rPr lang="en-US" sz="2000" b="1" i="1" dirty="0" smtClean="0">
                <a:solidFill>
                  <a:srgbClr val="FF0000"/>
                </a:solidFill>
              </a:rPr>
              <a:t>–                                                                        </a:t>
            </a:r>
            <a:r>
              <a:rPr lang="en-US" sz="2000" b="1" i="1" dirty="0" smtClean="0">
                <a:solidFill>
                  <a:srgbClr val="0070C0"/>
                </a:solidFill>
              </a:rPr>
              <a:t>  </a:t>
            </a:r>
            <a:r>
              <a:rPr lang="en-US" sz="2000" b="1" i="1" dirty="0" smtClean="0">
                <a:solidFill>
                  <a:srgbClr val="FF0000"/>
                </a:solidFill>
              </a:rPr>
              <a:t>                                                                                          </a:t>
            </a:r>
            <a:endParaRPr lang="en-US" sz="20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000" b="1" i="1" dirty="0" smtClean="0">
                <a:solidFill>
                  <a:srgbClr val="FF0000"/>
                </a:solidFill>
              </a:rPr>
              <a:t>watch -                                                                     </a:t>
            </a:r>
            <a:endParaRPr lang="en-US" sz="20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2000" b="1" i="1" dirty="0" smtClean="0">
                <a:solidFill>
                  <a:srgbClr val="FF0000"/>
                </a:solidFill>
              </a:rPr>
              <a:t>make –                                                                        </a:t>
            </a:r>
            <a:endParaRPr lang="en-US" sz="20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2000" b="1" i="1" dirty="0" smtClean="0">
                <a:solidFill>
                  <a:srgbClr val="FF0000"/>
                </a:solidFill>
              </a:rPr>
              <a:t>shake –                                                                       </a:t>
            </a:r>
            <a:r>
              <a:rPr lang="en-US" sz="2000" b="1" i="1" dirty="0" smtClean="0">
                <a:solidFill>
                  <a:srgbClr val="0070C0"/>
                </a:solidFill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</a:rPr>
              <a:t>                                                                   </a:t>
            </a:r>
            <a:endParaRPr lang="en-US" sz="20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000" b="1" i="1" dirty="0" smtClean="0">
                <a:solidFill>
                  <a:srgbClr val="FF0000"/>
                </a:solidFill>
              </a:rPr>
              <a:t>smile –                                                                        </a:t>
            </a:r>
            <a:r>
              <a:rPr lang="en-US" sz="2000" b="1" i="1" dirty="0" smtClean="0">
                <a:solidFill>
                  <a:srgbClr val="0070C0"/>
                </a:solidFill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</a:rPr>
              <a:t>                              </a:t>
            </a:r>
            <a:endParaRPr lang="en-US" sz="32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000" b="1" i="1" dirty="0" smtClean="0">
                <a:solidFill>
                  <a:srgbClr val="FF0000"/>
                </a:solidFill>
              </a:rPr>
              <a:t>run –                                                                          </a:t>
            </a:r>
            <a:endParaRPr lang="en-US" sz="20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2000" b="1" i="1" dirty="0" smtClean="0">
                <a:solidFill>
                  <a:srgbClr val="FF0000"/>
                </a:solidFill>
              </a:rPr>
              <a:t>travel-                                                                     </a:t>
            </a:r>
            <a:endParaRPr lang="en-US" sz="20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2000" b="1" i="1" dirty="0" smtClean="0">
                <a:solidFill>
                  <a:srgbClr val="FF0000"/>
                </a:solidFill>
              </a:rPr>
              <a:t>knit –                                                                         </a:t>
            </a:r>
            <a:endParaRPr lang="en-US" sz="20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2000" b="1" i="1" dirty="0" smtClean="0">
                <a:solidFill>
                  <a:srgbClr val="FF0000"/>
                </a:solidFill>
              </a:rPr>
              <a:t>speak -                                                                    </a:t>
            </a:r>
            <a:endParaRPr lang="en-US" sz="20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000" b="1" i="1" dirty="0" smtClean="0">
                <a:solidFill>
                  <a:srgbClr val="FF0000"/>
                </a:solidFill>
              </a:rPr>
              <a:t>play </a:t>
            </a:r>
            <a:r>
              <a:rPr lang="en-US" sz="2000" b="1" i="1" dirty="0" smtClean="0">
                <a:solidFill>
                  <a:srgbClr val="FF0000"/>
                </a:solidFill>
              </a:rPr>
              <a:t>-                                                                          </a:t>
            </a:r>
            <a:endParaRPr lang="en-US" sz="20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Write the </a:t>
            </a:r>
            <a:r>
              <a:rPr lang="en-US" dirty="0" err="1" smtClean="0"/>
              <a:t>ing</a:t>
            </a:r>
            <a:r>
              <a:rPr lang="en-US" dirty="0" smtClean="0"/>
              <a:t>-form.</a:t>
            </a:r>
            <a:endParaRPr lang="en-US" dirty="0"/>
          </a:p>
        </p:txBody>
      </p:sp>
      <p:sp>
        <p:nvSpPr>
          <p:cNvPr id="4" name="Крест 3"/>
          <p:cNvSpPr/>
          <p:nvPr/>
        </p:nvSpPr>
        <p:spPr>
          <a:xfrm>
            <a:off x="3505200" y="2895600"/>
            <a:ext cx="1447800" cy="13716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ing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349</TotalTime>
  <Words>1118</Words>
  <Application>Microsoft Office PowerPoint</Application>
  <PresentationFormat>Экран (4:3)</PresentationFormat>
  <Paragraphs>179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The Present Continuous  (Progressive) Tense</vt:lpstr>
      <vt:lpstr>What tenses do we use? What do the underlined words mean?</vt:lpstr>
      <vt:lpstr>Let’s remember…Present Simple  </vt:lpstr>
      <vt:lpstr>НО!! Если ты хочешь сказать о том, что происходит в момент речи, то глагол надо употреблять в ……Present Continuous</vt:lpstr>
      <vt:lpstr>Statements,         questions      and      negations  (утверждения)    (вопросы)           (отрицания)</vt:lpstr>
      <vt:lpstr>НО!! Есть глаголы, которые никогда не употребляют в Continuous.</vt:lpstr>
      <vt:lpstr>Present Simple  and                             Present Continuous</vt:lpstr>
      <vt:lpstr>Look at the pictures. What are they doing?</vt:lpstr>
      <vt:lpstr>Write the ing-form.</vt:lpstr>
      <vt:lpstr>Let’s check!</vt:lpstr>
      <vt:lpstr>Open the brackets:</vt:lpstr>
      <vt:lpstr>Make the sentences:</vt:lpstr>
      <vt:lpstr>Let’s check!</vt:lpstr>
      <vt:lpstr> Read, look at these pictures and give a short answer. </vt:lpstr>
      <vt:lpstr>Put questions and make negative sentences:</vt:lpstr>
      <vt:lpstr>Present: Simple or Continuous?</vt:lpstr>
      <vt:lpstr>Let’s describe these pictures.</vt:lpstr>
      <vt:lpstr>Слайд 18</vt:lpstr>
      <vt:lpstr>Слайд 19</vt:lpstr>
      <vt:lpstr>Let’s finish our lesson with this poem:</vt:lpstr>
      <vt:lpstr>                 Thanks a lot!!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Present Continuous  (Progressive) Tense</dc:title>
  <dc:creator>PC</dc:creator>
  <cp:lastModifiedBy>PC</cp:lastModifiedBy>
  <cp:revision>41</cp:revision>
  <dcterms:created xsi:type="dcterms:W3CDTF">2012-02-23T18:07:06Z</dcterms:created>
  <dcterms:modified xsi:type="dcterms:W3CDTF">2012-03-13T16:20:45Z</dcterms:modified>
</cp:coreProperties>
</file>